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7" r:id="rId1"/>
    <p:sldMasterId id="2147484106" r:id="rId2"/>
  </p:sldMasterIdLst>
  <p:notesMasterIdLst>
    <p:notesMasterId r:id="rId27"/>
  </p:notesMasterIdLst>
  <p:handoutMasterIdLst>
    <p:handoutMasterId r:id="rId28"/>
  </p:handoutMasterIdLst>
  <p:sldIdLst>
    <p:sldId id="641" r:id="rId3"/>
    <p:sldId id="601" r:id="rId4"/>
    <p:sldId id="624" r:id="rId5"/>
    <p:sldId id="625" r:id="rId6"/>
    <p:sldId id="543" r:id="rId7"/>
    <p:sldId id="633" r:id="rId8"/>
    <p:sldId id="632" r:id="rId9"/>
    <p:sldId id="634" r:id="rId10"/>
    <p:sldId id="635" r:id="rId11"/>
    <p:sldId id="626" r:id="rId12"/>
    <p:sldId id="627" r:id="rId13"/>
    <p:sldId id="628" r:id="rId14"/>
    <p:sldId id="629" r:id="rId15"/>
    <p:sldId id="510" r:id="rId16"/>
    <p:sldId id="578" r:id="rId17"/>
    <p:sldId id="640" r:id="rId18"/>
    <p:sldId id="606" r:id="rId19"/>
    <p:sldId id="605" r:id="rId20"/>
    <p:sldId id="637" r:id="rId21"/>
    <p:sldId id="636" r:id="rId22"/>
    <p:sldId id="630" r:id="rId23"/>
    <p:sldId id="631" r:id="rId24"/>
    <p:sldId id="638" r:id="rId25"/>
    <p:sldId id="639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D8EC6D9-7583-8548-A3CB-CAAF3271A410}">
          <p14:sldIdLst>
            <p14:sldId id="641"/>
            <p14:sldId id="601"/>
            <p14:sldId id="624"/>
          </p14:sldIdLst>
        </p14:section>
        <p14:section name="Introduction" id="{F4307F5D-1597-B140-890A-8B21C56A04DD}">
          <p14:sldIdLst>
            <p14:sldId id="625"/>
            <p14:sldId id="543"/>
            <p14:sldId id="633"/>
            <p14:sldId id="632"/>
            <p14:sldId id="634"/>
            <p14:sldId id="635"/>
            <p14:sldId id="626"/>
            <p14:sldId id="627"/>
            <p14:sldId id="628"/>
            <p14:sldId id="629"/>
            <p14:sldId id="510"/>
            <p14:sldId id="578"/>
            <p14:sldId id="640"/>
            <p14:sldId id="606"/>
            <p14:sldId id="605"/>
            <p14:sldId id="637"/>
            <p14:sldId id="636"/>
            <p14:sldId id="630"/>
            <p14:sldId id="631"/>
            <p14:sldId id="638"/>
            <p14:sldId id="63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hiddenSlides="1" frameSlides="1"/>
  <p:clrMru>
    <a:srgbClr val="AA0000"/>
    <a:srgbClr val="000000"/>
    <a:srgbClr val="008774"/>
    <a:srgbClr val="4C4C4C"/>
    <a:srgbClr val="01A38F"/>
    <a:srgbClr val="1F2E38"/>
    <a:srgbClr val="5CA830"/>
    <a:srgbClr val="DFDFDF"/>
    <a:srgbClr val="2D73B9"/>
    <a:srgbClr val="6D4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6" autoAdjust="0"/>
    <p:restoredTop sz="69760" autoAdjust="0"/>
  </p:normalViewPr>
  <p:slideViewPr>
    <p:cSldViewPr snapToGrid="0" snapToObjects="1">
      <p:cViewPr varScale="1">
        <p:scale>
          <a:sx n="75" d="100"/>
          <a:sy n="75" d="100"/>
        </p:scale>
        <p:origin x="-1728" y="-104"/>
      </p:cViewPr>
      <p:guideLst>
        <p:guide orient="horz" pos="1620"/>
        <p:guide pos="2880"/>
      </p:guideLst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8" d="100"/>
        <a:sy n="68" d="100"/>
      </p:scale>
      <p:origin x="0" y="256"/>
    </p:cViewPr>
  </p:sorterViewPr>
  <p:notesViewPr>
    <p:cSldViewPr snapToGrid="0" snapToObjects="1">
      <p:cViewPr varScale="1">
        <p:scale>
          <a:sx n="96" d="100"/>
          <a:sy n="96" d="100"/>
        </p:scale>
        <p:origin x="-444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220416"/>
          <c:y val="0.0646259"/>
          <c:w val="0.551274497581648"/>
          <c:h val="0.52888317531737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</c:strRef>
          </c:tx>
          <c:spPr>
            <a:solidFill>
              <a:srgbClr val="00AE9E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/>
          </c:dPt>
          <c:dPt>
            <c:idx val="1"/>
            <c:invertIfNegative val="0"/>
            <c:bubble3D val="0"/>
            <c:spPr/>
          </c:dPt>
          <c:dPt>
            <c:idx val="2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Sheet1!$B$1:$F$1</c:f>
              <c:strCache>
                <c:ptCount val="5"/>
                <c:pt idx="0">
                  <c:v>コーディング</c:v>
                </c:pt>
                <c:pt idx="1">
                  <c:v>ブレインストーミング </c:v>
                </c:pt>
                <c:pt idx="2">
                  <c:v>管理業務</c:v>
                </c:pt>
                <c:pt idx="3">
                  <c:v>環境管理</c:v>
                </c:pt>
                <c:pt idx="4">
                  <c:v>待機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12.65</c:v>
                </c:pt>
                <c:pt idx="1">
                  <c:v>8.2</c:v>
                </c:pt>
                <c:pt idx="2">
                  <c:v>8.7</c:v>
                </c:pt>
                <c:pt idx="3">
                  <c:v>3.19</c:v>
                </c:pt>
                <c:pt idx="4">
                  <c:v>6.6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98973768"/>
        <c:axId val="-2098317528"/>
      </c:barChart>
      <c:catAx>
        <c:axId val="-2098973768"/>
        <c:scaling>
          <c:orientation val="maxMin"/>
        </c:scaling>
        <c:delete val="1"/>
        <c:axPos val="l"/>
        <c:numFmt formatCode="General" sourceLinked="0"/>
        <c:majorTickMark val="none"/>
        <c:minorTickMark val="none"/>
        <c:tickLblPos val="nextTo"/>
        <c:crossAx val="-2098317528"/>
        <c:crosses val="autoZero"/>
        <c:auto val="1"/>
        <c:lblAlgn val="ctr"/>
        <c:lblOffset val="100"/>
        <c:noMultiLvlLbl val="1"/>
      </c:catAx>
      <c:valAx>
        <c:axId val="-2098317528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B3B3B3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1800" b="0" i="0" u="none" strike="noStrike">
                <a:solidFill>
                  <a:srgbClr val="D9D9D9"/>
                </a:solidFill>
                <a:effectLst/>
                <a:latin typeface="Helvetica Light"/>
              </a:defRPr>
            </a:pPr>
            <a:endParaRPr lang="en-US"/>
          </a:p>
        </c:txPr>
        <c:crossAx val="-2098973768"/>
        <c:crosses val="autoZero"/>
        <c:crossBetween val="between"/>
        <c:majorUnit val="3.25"/>
        <c:minorUnit val="1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A6F38-38DF-DE40-AB66-462ED217F8DB}" type="datetimeFigureOut">
              <a:rPr lang="en-US" smtClean="0"/>
              <a:t>5/10/17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B6B83-2671-7D4F-84D0-2C2B1277B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0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AF78E-2479-8240-A539-D96ACB7BCA91}" type="datetimeFigureOut">
              <a:rPr lang="en-US" smtClean="0"/>
              <a:t>5/10/17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DBE90-FDBE-A44D-9062-5A5D1585D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Now, you might have seen some version of the story where several Silicon Valley companies are disrupting traditional industries and creating tremendous value. 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r>
              <a:rPr lang="en-US" dirty="0" err="1"/>
              <a:t>Uber</a:t>
            </a:r>
            <a:r>
              <a:rPr lang="en-US" dirty="0"/>
              <a:t> has no cars, </a:t>
            </a:r>
            <a:r>
              <a:rPr lang="en-US" dirty="0" err="1"/>
              <a:t>AirBnB</a:t>
            </a:r>
            <a:r>
              <a:rPr lang="en-US" dirty="0"/>
              <a:t> owns no real estate,  Facebook doesn’t generate content and Amazon has no retail stores. This is all based on software. And that’s really a great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6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However, we don’t hear as much about the as the massive enterprise revolution at play.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r>
              <a:rPr lang="en-US" dirty="0"/>
              <a:t>These are brick and mortar, solid revenue generating, dividend paying companies that are all adopting Pivotal Cloud Foundry and changing the way they build and deploy software.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27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Speak to each of the companies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98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is changing industries but software itself is changing.  You hear a lot about buzz-words and new technologies coming to play with ideas such as Microservices, DevOps, Continuous Delivery and of Containerization of workloads made popular by </a:t>
            </a:r>
            <a:r>
              <a:rPr lang="en-US" dirty="0" err="1"/>
              <a:t>Docker</a:t>
            </a:r>
            <a:endParaRPr lang="en-US" dirty="0"/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76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 to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7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16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6550" y="685800"/>
            <a:ext cx="3702050" cy="2082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/>
          <a:lstStyle/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dk1"/>
                </a:solidFill>
              </a:rPr>
              <a:t>Inverse Conway </a:t>
            </a:r>
            <a:r>
              <a:rPr lang="en-US" sz="1100" dirty="0" smtClean="0">
                <a:solidFill>
                  <a:srgbClr val="FFFFFF"/>
                </a:solidFill>
              </a:rPr>
              <a:t>Maneuver coined by </a:t>
            </a:r>
            <a:r>
              <a:rPr lang="en-US" sz="1100" dirty="0" err="1" smtClean="0">
                <a:solidFill>
                  <a:srgbClr val="FFFFFF"/>
                </a:solidFill>
              </a:rPr>
              <a:t>Thoughtworks</a:t>
            </a:r>
            <a:r>
              <a:rPr lang="en-US" sz="1100" dirty="0" smtClean="0">
                <a:solidFill>
                  <a:srgbClr val="FFFFFF"/>
                </a:solidFill>
              </a:rPr>
              <a:t> -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</a:rPr>
              <a:t>jonnyleroy.com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/2011/02/03/dealing-with-creaky-legacy-platforms/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Goal is to create self contained,</a:t>
            </a:r>
            <a:r>
              <a:rPr lang="en-US" baseline="0" dirty="0" smtClean="0">
                <a:solidFill>
                  <a:schemeClr val="tx1">
                    <a:lumMod val="75000"/>
                  </a:schemeClr>
                </a:solidFill>
              </a:rPr>
              <a:t> business aligned teams with the smallest feedback loop. 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>
                <a:solidFill>
                  <a:schemeClr val="tx1">
                    <a:lumMod val="75000"/>
                  </a:schemeClr>
                </a:solidFill>
              </a:rPr>
              <a:t>Business capability teams interact with platform operations team via APIs and not meetings. This creates a friction free experience for the business capability team who now have the tools to 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31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sz="1400" dirty="0" smtClean="0"/>
              <a:t>Scale Demo – its</a:t>
            </a:r>
            <a:r>
              <a:rPr lang="en-US" sz="1400" baseline="0" dirty="0" smtClean="0"/>
              <a:t> the fastest to stage</a:t>
            </a:r>
          </a:p>
          <a:p>
            <a:endParaRPr lang="en-US" sz="1400" dirty="0" smtClean="0"/>
          </a:p>
          <a:p>
            <a:r>
              <a:rPr lang="en-US" sz="1400" dirty="0" smtClean="0"/>
              <a:t>Do not go </a:t>
            </a:r>
            <a:r>
              <a:rPr lang="en-US" sz="1400" baseline="0" dirty="0" smtClean="0"/>
              <a:t>too deep into all the features if PCF. </a:t>
            </a:r>
          </a:p>
          <a:p>
            <a:r>
              <a:rPr lang="en-US" sz="1400" baseline="0" dirty="0" smtClean="0"/>
              <a:t>Session 2 will cover Org, Space, </a:t>
            </a:r>
            <a:r>
              <a:rPr lang="en-US" sz="1400" baseline="0" dirty="0" err="1" smtClean="0"/>
              <a:t>buildpacks</a:t>
            </a:r>
            <a:r>
              <a:rPr lang="en-US" sz="1400" baseline="0" dirty="0" smtClean="0"/>
              <a:t>, Containers, Scaling, </a:t>
            </a:r>
            <a:r>
              <a:rPr lang="en-US" sz="1400" baseline="0" dirty="0" err="1" smtClean="0"/>
              <a:t>etc</a:t>
            </a:r>
            <a:endParaRPr lang="en-US" sz="1400" baseline="0" dirty="0" smtClean="0"/>
          </a:p>
          <a:p>
            <a:r>
              <a:rPr lang="en-US" sz="1400" baseline="0" dirty="0" smtClean="0"/>
              <a:t>If this needs to be a full demo because stakeholders in the room, make sure not to talk too much to leave little time for the Labs, OK to </a:t>
            </a:r>
            <a:r>
              <a:rPr lang="en-US" sz="1400" baseline="0" dirty="0" err="1" smtClean="0"/>
              <a:t>deferr</a:t>
            </a:r>
            <a:r>
              <a:rPr lang="en-US" sz="1400" baseline="0" dirty="0" smtClean="0"/>
              <a:t> questions to the next Session on Arch and if the student is going to be in the lab for the rest of the workshop.</a:t>
            </a:r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endParaRPr dirty="0"/>
          </a:p>
        </p:txBody>
      </p:sp>
      <p:sp>
        <p:nvSpPr>
          <p:cNvPr id="1010" name="Shape 1010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microservices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the platforms for bringing them to production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  <a:cs typeface="ＭＳ Ｐゴシック" charset="0"/>
              </a:defRPr>
            </a:lvl1pPr>
            <a:lvl2pPr marL="742816" indent="-285699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2pPr>
            <a:lvl3pPr marL="1142794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3pPr>
            <a:lvl4pPr marL="1599912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4pPr>
            <a:lvl5pPr marL="2057029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5pPr>
            <a:lvl6pPr marL="2514147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6pPr>
            <a:lvl7pPr marL="2971264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7pPr>
            <a:lvl8pPr marL="3428382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8pPr>
            <a:lvl9pPr marL="3885499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9pPr>
          </a:lstStyle>
          <a:p>
            <a:pPr eaLnBrk="1" hangingPunct="1"/>
            <a:fld id="{868EC486-81B6-104D-B094-73BBBB9253C6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hangingPunct="1"/>
              <a:t>20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58863" y="685800"/>
            <a:ext cx="4740275" cy="2667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Open source software offers true community-driven outcomes. Cloud Foundry Foundation has </a:t>
            </a:r>
            <a:r>
              <a:rPr lang="en-US" dirty="0" smtClean="0">
                <a:latin typeface="Calibri" charset="0"/>
              </a:rPr>
              <a:t>40+</a:t>
            </a:r>
            <a:r>
              <a:rPr lang="en-US" baseline="0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companies </a:t>
            </a:r>
            <a:r>
              <a:rPr lang="en-US" dirty="0">
                <a:latin typeface="Calibri" charset="0"/>
              </a:rPr>
              <a:t>that participate in the community with a vested interest in a platform that continues to grow and meet customer needs, now and in the future. </a:t>
            </a:r>
            <a:endParaRPr lang="en-US" dirty="0" smtClean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883" indent="-2857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2897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056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214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373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532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8691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5849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87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560" cy="57936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defTabSz="905713">
              <a:spcBef>
                <a:spcPts val="1189"/>
              </a:spcBef>
              <a:defRPr/>
            </a:pPr>
            <a:r>
              <a:rPr lang="en-US" dirty="0" smtClean="0"/>
              <a:t>Our</a:t>
            </a:r>
            <a:r>
              <a:rPr lang="en-US" baseline="0" dirty="0" smtClean="0"/>
              <a:t> company may be young, but the codebase has developed over many years. Many of the original developers are still at Pivotal.</a:t>
            </a:r>
          </a:p>
          <a:p>
            <a:pPr>
              <a:buClr>
                <a:schemeClr val="tx1"/>
              </a:buClr>
            </a:pPr>
            <a:r>
              <a:rPr lang="en-US" sz="1100" dirty="0">
                <a:latin typeface="Verdana" pitchFamily="34" charset="0"/>
                <a:cs typeface="Arial" pitchFamily="34" charset="0"/>
              </a:rPr>
              <a:t>Cloud Foundry Open source software provides the foundation for the Pivotal Cloud Foundry platform</a:t>
            </a:r>
            <a:r>
              <a:rPr lang="en-US" sz="1100" dirty="0">
                <a:solidFill>
                  <a:schemeClr val="bg2"/>
                </a:solidFill>
              </a:rPr>
              <a:t>. Commercial distribution provides enterprise services, support, docs, certs etc. </a:t>
            </a:r>
          </a:p>
          <a:p>
            <a:pPr defTabSz="905713">
              <a:spcBef>
                <a:spcPts val="1189"/>
              </a:spcBef>
              <a:defRPr/>
            </a:pPr>
            <a:endParaRPr lang="en-US" baseline="0" dirty="0" smtClean="0"/>
          </a:p>
          <a:p>
            <a:pPr defTabSz="905713">
              <a:spcBef>
                <a:spcPts val="1189"/>
              </a:spcBef>
              <a:defRPr/>
            </a:pPr>
            <a:r>
              <a:rPr lang="en-US" baseline="0" dirty="0" smtClean="0"/>
              <a:t>For more differences between </a:t>
            </a:r>
            <a:r>
              <a:rPr lang="en-US" baseline="0" dirty="0" err="1" smtClean="0"/>
              <a:t>Opensource</a:t>
            </a:r>
            <a:r>
              <a:rPr lang="en-US" baseline="0" dirty="0" smtClean="0"/>
              <a:t> and PCF: https://</a:t>
            </a:r>
            <a:r>
              <a:rPr lang="en-US" baseline="0" dirty="0" err="1" smtClean="0"/>
              <a:t>sites.google.com</a:t>
            </a:r>
            <a:r>
              <a:rPr lang="en-US" baseline="0" dirty="0" smtClean="0"/>
              <a:t>/a/</a:t>
            </a:r>
            <a:r>
              <a:rPr lang="en-US" baseline="0" dirty="0" err="1" smtClean="0"/>
              <a:t>pivotal.io</a:t>
            </a:r>
            <a:r>
              <a:rPr lang="en-US" baseline="0" dirty="0" smtClean="0"/>
              <a:t>/inside-pivotal-competitive-intelligence-page/</a:t>
            </a:r>
            <a:r>
              <a:rPr lang="en-US" baseline="0" dirty="0" err="1" smtClean="0"/>
              <a:t>oss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sz="1400" dirty="0" smtClean="0"/>
          </a:p>
          <a:p>
            <a:r>
              <a:rPr lang="en-US" sz="1400" dirty="0" smtClean="0"/>
              <a:t>(bold moves)</a:t>
            </a:r>
          </a:p>
          <a:p>
            <a:r>
              <a:rPr lang="en-US" sz="1400" dirty="0" smtClean="0"/>
              <a:t>2015 – This is..</a:t>
            </a:r>
          </a:p>
          <a:p>
            <a:r>
              <a:rPr lang="en-US" sz="1400" dirty="0" smtClean="0"/>
              <a:t>The year where we see a level of adoption of our products and services that propels us to becoming an </a:t>
            </a:r>
            <a:r>
              <a:rPr lang="en-US" sz="1400" dirty="0" err="1" smtClean="0"/>
              <a:t>ipo</a:t>
            </a:r>
            <a:r>
              <a:rPr lang="en-US" sz="1400" dirty="0" smtClean="0"/>
              <a:t>-worthy company</a:t>
            </a:r>
          </a:p>
          <a:p>
            <a:r>
              <a:rPr lang="en-US" sz="1400" dirty="0" smtClean="0"/>
              <a:t>This </a:t>
            </a:r>
            <a:r>
              <a:rPr lang="en-US" sz="1400" dirty="0" err="1" smtClean="0"/>
              <a:t>is..the</a:t>
            </a:r>
            <a:r>
              <a:rPr lang="en-US" sz="1400" dirty="0" smtClean="0"/>
              <a:t> year where our great vision becomes a reality in production environments at the most important companies and organizations in the world.</a:t>
            </a:r>
          </a:p>
          <a:p>
            <a:r>
              <a:rPr lang="en-US" sz="1400" dirty="0" smtClean="0"/>
              <a:t>This is the year that we show and teach our customers and partners the power and opportunity that building great software brings.</a:t>
            </a:r>
          </a:p>
          <a:p>
            <a:endParaRPr lang="en-US" sz="140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At Pivotal, </a:t>
            </a:r>
            <a:r>
              <a:rPr lang="en-US" sz="1800" baseline="0" dirty="0" smtClean="0"/>
              <a:t>we believe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is our core guiding principle that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shapes our product and corporate strategy</a:t>
            </a:r>
            <a:endParaRPr lang="en-US" sz="1800" kern="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56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r>
              <a:rPr lang="en-US" dirty="0" smtClean="0"/>
              <a:t>I wanted to go over some of these emerging development models and </a:t>
            </a:r>
          </a:p>
          <a:p>
            <a:r>
              <a:rPr lang="en-US" dirty="0" smtClean="0"/>
              <a:t>how tech companies have been successful in moving to these highly </a:t>
            </a:r>
            <a:r>
              <a:rPr lang="en-US" baseline="0" dirty="0" err="1" smtClean="0"/>
              <a:t>composable</a:t>
            </a:r>
            <a:r>
              <a:rPr lang="en-US" baseline="0" dirty="0" smtClean="0"/>
              <a:t>, resilient application architectures that we’re referring to as cloud native applications.</a:t>
            </a:r>
          </a:p>
          <a:p>
            <a:r>
              <a:rPr lang="en-US" baseline="0" dirty="0" smtClean="0"/>
              <a:t>I want to show you what kind of platform tools the leading tech companies had to build.</a:t>
            </a:r>
          </a:p>
          <a:p>
            <a:r>
              <a:rPr lang="en-US" baseline="0" dirty="0" smtClean="0"/>
              <a:t>And how these new designs are really hitting a lot of enterprises, companies that don’t depend on software directly.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also want to showcase how these projects work together with a demo of a microservice-based Java app, built with Spring Boot and Netflix OSS projects</a:t>
            </a:r>
          </a:p>
          <a:p>
            <a:r>
              <a:rPr lang="en-US" baseline="0" dirty="0" smtClean="0"/>
              <a:t>Before we turn it over to discussion</a:t>
            </a:r>
            <a:endParaRPr lang="en-US" dirty="0" smtClean="0"/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begin the conversation with contrasting the past with the present. Using the auto industry as 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backdrop, we examine at how industrialization changed manufacturing for good.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A&amp;E – Corporate IT and Broadcast Engineering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Ford Assembly Line from back in the day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automated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9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And here’s the reality.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You</a:t>
            </a:r>
            <a:r>
              <a:rPr lang="en-US" sz="1200" baseline="0" dirty="0" smtClean="0"/>
              <a:t> have a precious resource that’s spending TOO much of their time, not doing what you hired them to do. And for good reason.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20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important and in-demand resource these days – Your developers.   This is what they really want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7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14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312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154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016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560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202018336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9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484077" y="0"/>
            <a:ext cx="4659923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3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8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4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1658937" indent="-211137" rtl="0">
              <a:spcBef>
                <a:spcPts val="3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420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047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71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indent="0" rtl="0">
              <a:spcBef>
                <a:spcPts val="0"/>
              </a:spcBef>
              <a:buNone/>
              <a:defRPr sz="2000" b="1"/>
            </a:lvl2pPr>
            <a:lvl3pPr marL="914400" indent="0" rtl="0">
              <a:spcBef>
                <a:spcPts val="0"/>
              </a:spcBef>
              <a:buNone/>
              <a:defRPr sz="1800" b="1"/>
            </a:lvl3pPr>
            <a:lvl4pPr marL="1371600" indent="0" rtl="0">
              <a:spcBef>
                <a:spcPts val="0"/>
              </a:spcBef>
              <a:buNone/>
              <a:defRPr sz="1600" b="1"/>
            </a:lvl4pPr>
            <a:lvl5pPr marL="1828800" indent="0" rtl="0">
              <a:spcBef>
                <a:spcPts val="0"/>
              </a:spcBef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213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11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0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0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14" r:id="rId4"/>
    <p:sldLayoutId id="2147484120" r:id="rId5"/>
    <p:sldLayoutId id="2147484121" r:id="rId6"/>
    <p:sldLayoutId id="2147484123" r:id="rId7"/>
    <p:sldLayoutId id="2147484124" r:id="rId8"/>
    <p:sldLayoutId id="2147484125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2.wdp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8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eg"/><Relationship Id="rId6" Type="http://schemas.openxmlformats.org/officeDocument/2006/relationships/image" Target="../media/image51.jpe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46" Type="http://schemas.openxmlformats.org/officeDocument/2006/relationships/image" Target="../media/image96.png"/><Relationship Id="rId47" Type="http://schemas.openxmlformats.org/officeDocument/2006/relationships/image" Target="../media/image97.png"/><Relationship Id="rId48" Type="http://schemas.openxmlformats.org/officeDocument/2006/relationships/image" Target="../media/image98.png"/><Relationship Id="rId49" Type="http://schemas.openxmlformats.org/officeDocument/2006/relationships/image" Target="../media/image99.png"/><Relationship Id="rId20" Type="http://schemas.openxmlformats.org/officeDocument/2006/relationships/image" Target="../media/image70.png"/><Relationship Id="rId21" Type="http://schemas.openxmlformats.org/officeDocument/2006/relationships/image" Target="../media/image71.jpeg"/><Relationship Id="rId22" Type="http://schemas.openxmlformats.org/officeDocument/2006/relationships/image" Target="../media/image72.png"/><Relationship Id="rId23" Type="http://schemas.openxmlformats.org/officeDocument/2006/relationships/image" Target="../media/image73.png"/><Relationship Id="rId24" Type="http://schemas.openxmlformats.org/officeDocument/2006/relationships/image" Target="../media/image74.png"/><Relationship Id="rId25" Type="http://schemas.openxmlformats.org/officeDocument/2006/relationships/image" Target="../media/image75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image" Target="../media/image78.png"/><Relationship Id="rId29" Type="http://schemas.openxmlformats.org/officeDocument/2006/relationships/image" Target="../media/image79.png"/><Relationship Id="rId50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jpe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30" Type="http://schemas.openxmlformats.org/officeDocument/2006/relationships/image" Target="../media/image80.png"/><Relationship Id="rId31" Type="http://schemas.openxmlformats.org/officeDocument/2006/relationships/image" Target="../media/image81.png"/><Relationship Id="rId32" Type="http://schemas.openxmlformats.org/officeDocument/2006/relationships/image" Target="../media/image82.png"/><Relationship Id="rId9" Type="http://schemas.openxmlformats.org/officeDocument/2006/relationships/image" Target="../media/image59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33" Type="http://schemas.openxmlformats.org/officeDocument/2006/relationships/image" Target="../media/image83.png"/><Relationship Id="rId34" Type="http://schemas.openxmlformats.org/officeDocument/2006/relationships/image" Target="../media/image84.png"/><Relationship Id="rId35" Type="http://schemas.openxmlformats.org/officeDocument/2006/relationships/image" Target="../media/image85.png"/><Relationship Id="rId36" Type="http://schemas.openxmlformats.org/officeDocument/2006/relationships/image" Target="../media/image86.png"/><Relationship Id="rId10" Type="http://schemas.openxmlformats.org/officeDocument/2006/relationships/image" Target="../media/image60.jpeg"/><Relationship Id="rId11" Type="http://schemas.openxmlformats.org/officeDocument/2006/relationships/image" Target="../media/image61.emf"/><Relationship Id="rId12" Type="http://schemas.openxmlformats.org/officeDocument/2006/relationships/image" Target="../media/image62.jpe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jpeg"/><Relationship Id="rId19" Type="http://schemas.openxmlformats.org/officeDocument/2006/relationships/image" Target="../media/image69.jpeg"/><Relationship Id="rId37" Type="http://schemas.openxmlformats.org/officeDocument/2006/relationships/image" Target="../media/image87.png"/><Relationship Id="rId38" Type="http://schemas.openxmlformats.org/officeDocument/2006/relationships/image" Target="../media/image88.png"/><Relationship Id="rId39" Type="http://schemas.openxmlformats.org/officeDocument/2006/relationships/image" Target="../media/image89.png"/><Relationship Id="rId40" Type="http://schemas.openxmlformats.org/officeDocument/2006/relationships/image" Target="../media/image90.png"/><Relationship Id="rId41" Type="http://schemas.openxmlformats.org/officeDocument/2006/relationships/image" Target="../media/image91.png"/><Relationship Id="rId42" Type="http://schemas.openxmlformats.org/officeDocument/2006/relationships/image" Target="../media/image92.png"/><Relationship Id="rId43" Type="http://schemas.openxmlformats.org/officeDocument/2006/relationships/image" Target="../media/image93.png"/><Relationship Id="rId44" Type="http://schemas.openxmlformats.org/officeDocument/2006/relationships/image" Target="../media/image94.png"/><Relationship Id="rId45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hyperlink" Target="http://cloud-foundry.meetup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0"/>
            <a:ext cx="9144000" cy="41148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3455" y="1898424"/>
            <a:ext cx="7897090" cy="153888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Introductions</a:t>
            </a: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is changing </a:t>
            </a:r>
            <a:r>
              <a:rPr lang="en-US" dirty="0">
                <a:solidFill>
                  <a:srgbClr val="00AE9E"/>
                </a:solidFill>
              </a:rPr>
              <a:t>INDUSTRIES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square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9" y="1598592"/>
            <a:ext cx="1675078" cy="409046"/>
          </a:xfrm>
          <a:prstGeom prst="rect">
            <a:avLst/>
          </a:prstGeom>
        </p:spPr>
      </p:pic>
      <p:pic>
        <p:nvPicPr>
          <p:cNvPr id="6" name="Picture 5" descr="airbn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7" y="2598397"/>
            <a:ext cx="1247974" cy="388671"/>
          </a:xfrm>
          <a:prstGeom prst="rect">
            <a:avLst/>
          </a:prstGeom>
        </p:spPr>
      </p:pic>
      <p:pic>
        <p:nvPicPr>
          <p:cNvPr id="7" name="Picture 6" descr="uber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73" y="3559697"/>
            <a:ext cx="905613" cy="834607"/>
          </a:xfrm>
          <a:prstGeom prst="rect">
            <a:avLst/>
          </a:prstGeom>
        </p:spPr>
      </p:pic>
      <p:pic>
        <p:nvPicPr>
          <p:cNvPr id="8" name="Picture 7" descr="nest.png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88" y="3444077"/>
            <a:ext cx="1184477" cy="534230"/>
          </a:xfrm>
          <a:prstGeom prst="rect">
            <a:avLst/>
          </a:prstGeom>
        </p:spPr>
      </p:pic>
      <p:pic>
        <p:nvPicPr>
          <p:cNvPr id="9" name="Picture 8" descr="Tes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07" y="2598398"/>
            <a:ext cx="1791404" cy="229059"/>
          </a:xfrm>
          <a:prstGeom prst="rect">
            <a:avLst/>
          </a:prstGeom>
        </p:spPr>
      </p:pic>
      <p:pic>
        <p:nvPicPr>
          <p:cNvPr id="10" name="Picture 9" descr="netflix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29" y="1635448"/>
            <a:ext cx="1387036" cy="37219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280454" y="1396370"/>
            <a:ext cx="4181928" cy="2782494"/>
            <a:chOff x="2280454" y="1396370"/>
            <a:chExt cx="4181928" cy="2782494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280454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280454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280454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462382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462382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462382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533766" y="1370544"/>
            <a:ext cx="5745782" cy="2808320"/>
            <a:chOff x="2480031" y="1453589"/>
            <a:chExt cx="5745782" cy="2808320"/>
          </a:xfrm>
        </p:grpSpPr>
        <p:sp>
          <p:nvSpPr>
            <p:cNvPr id="19" name="TextBox 18"/>
            <p:cNvSpPr txBox="1"/>
            <p:nvPr/>
          </p:nvSpPr>
          <p:spPr>
            <a:xfrm>
              <a:off x="2480031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6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Financial Services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80031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26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Hotel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80031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5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0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Transportation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65527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53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Entertainment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65527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34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Automotive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65527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3.2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Industrial Products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50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enterprise </a:t>
            </a:r>
            <a:r>
              <a:rPr lang="en-US" dirty="0">
                <a:solidFill>
                  <a:srgbClr val="00AE9E"/>
                </a:solidFill>
              </a:rPr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82079" y="1232845"/>
            <a:ext cx="6287580" cy="2748005"/>
            <a:chOff x="2152769" y="1345200"/>
            <a:chExt cx="6287580" cy="2748005"/>
          </a:xfrm>
        </p:grpSpPr>
        <p:sp>
          <p:nvSpPr>
            <p:cNvPr id="6" name="TextBox 5"/>
            <p:cNvSpPr txBox="1"/>
            <p:nvPr/>
          </p:nvSpPr>
          <p:spPr>
            <a:xfrm>
              <a:off x="2152769" y="3409306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108</a:t>
              </a:r>
              <a:r>
                <a:rPr lang="en-US" sz="16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19898" y="1345200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62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94668" y="239159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145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2769" y="239532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34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546" y="3508429"/>
              <a:ext cx="1993803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23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52769" y="1353250"/>
              <a:ext cx="2027781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138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87052" y="1215463"/>
            <a:ext cx="4252803" cy="3018139"/>
            <a:chOff x="1987052" y="1215463"/>
            <a:chExt cx="4252803" cy="3018139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40" y="3457679"/>
            <a:ext cx="840940" cy="7007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76" y="1322466"/>
            <a:ext cx="967275" cy="5758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86" y="2351652"/>
            <a:ext cx="848094" cy="6410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860" y="2296647"/>
            <a:ext cx="1076771" cy="806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317" y="3536342"/>
            <a:ext cx="1094985" cy="685052"/>
          </a:xfrm>
          <a:prstGeom prst="rect">
            <a:avLst/>
          </a:prstGeom>
        </p:spPr>
      </p:pic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0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9D9D9"/>
                </a:solidFill>
              </a:rPr>
              <a:t>The </a:t>
            </a:r>
            <a:r>
              <a:rPr lang="en-US" dirty="0" smtClean="0">
                <a:solidFill>
                  <a:srgbClr val="D9D9D9"/>
                </a:solidFill>
              </a:rPr>
              <a:t>enterprise </a:t>
            </a:r>
            <a:r>
              <a:rPr lang="en-US" dirty="0">
                <a:solidFill>
                  <a:srgbClr val="00AE9E"/>
                </a:solidFill>
              </a:rPr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0" y="3483290"/>
            <a:ext cx="840940" cy="700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131" y="1280478"/>
            <a:ext cx="967275" cy="575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40" y="2328089"/>
            <a:ext cx="848094" cy="6410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415" y="2254659"/>
            <a:ext cx="1076771" cy="80653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29380" y="1313172"/>
            <a:ext cx="6502012" cy="2839411"/>
            <a:chOff x="2067990" y="1457018"/>
            <a:chExt cx="6502012" cy="2839411"/>
          </a:xfrm>
        </p:grpSpPr>
        <p:sp>
          <p:nvSpPr>
            <p:cNvPr id="10" name="TextBox 9"/>
            <p:cNvSpPr txBox="1"/>
            <p:nvPr/>
          </p:nvSpPr>
          <p:spPr>
            <a:xfrm>
              <a:off x="2067990" y="3611170"/>
              <a:ext cx="300803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DevOps </a:t>
              </a:r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cs typeface="Arial"/>
                </a:rPr>
                <a:t>adoption with PCF</a:t>
              </a:r>
              <a:endParaRPr lang="en-US" dirty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Automated build pipeline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99248" y="1457018"/>
              <a:ext cx="1560286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Spring + PCF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74017" y="2416614"/>
              <a:ext cx="219598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Agile software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99248" y="3650098"/>
              <a:ext cx="1993803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Major IT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67991" y="1457018"/>
              <a:ext cx="2027781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700+ apps 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74438" y="2416461"/>
              <a:ext cx="2330210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Re-writing software the modern way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872" y="3494354"/>
            <a:ext cx="1094985" cy="68505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822640" y="1181282"/>
            <a:ext cx="4252803" cy="3018139"/>
            <a:chOff x="1987052" y="1215463"/>
            <a:chExt cx="4252803" cy="3018139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65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0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9D9D9"/>
                </a:solidFill>
              </a:rPr>
              <a:t>Software is </a:t>
            </a:r>
            <a:r>
              <a:rPr lang="en-US" dirty="0">
                <a:solidFill>
                  <a:srgbClr val="00AE9E"/>
                </a:solidFill>
              </a:rPr>
              <a:t>CHANGING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3308"/>
          <a:stretch/>
        </p:blipFill>
        <p:spPr>
          <a:xfrm>
            <a:off x="1228094" y="1133081"/>
            <a:ext cx="1546468" cy="833728"/>
          </a:xfrm>
          <a:prstGeom prst="rect">
            <a:avLst/>
          </a:prstGeom>
        </p:spPr>
      </p:pic>
      <p:pic>
        <p:nvPicPr>
          <p:cNvPr id="6" name="Shape 10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7675" y="765942"/>
            <a:ext cx="987420" cy="951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775" y="2474172"/>
            <a:ext cx="1896052" cy="1896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648" y="3336739"/>
            <a:ext cx="786796" cy="786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955" y="2274740"/>
            <a:ext cx="1949116" cy="637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959" y="1075171"/>
            <a:ext cx="929673" cy="820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3355" y="2180826"/>
            <a:ext cx="1071073" cy="10710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60780" y="3993107"/>
            <a:ext cx="18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F7F7F"/>
                </a:solidFill>
                <a:latin typeface="Arial"/>
                <a:cs typeface="Arial"/>
              </a:rPr>
              <a:t>Spring Boot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72904" y="1658902"/>
            <a:ext cx="268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Continuous Delivery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107" y="3244001"/>
            <a:ext cx="2529443" cy="1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/>
        </p:nvSpPr>
        <p:spPr>
          <a:xfrm>
            <a:off x="1" y="2724150"/>
            <a:ext cx="9143999" cy="241934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48001" y="54678"/>
            <a:ext cx="3048000" cy="5076122"/>
            <a:chOff x="3048001" y="0"/>
            <a:chExt cx="3048000" cy="514350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3048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096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087007" y="86653"/>
            <a:ext cx="2926444" cy="4806349"/>
            <a:chOff x="3087007" y="86653"/>
            <a:chExt cx="2926444" cy="4806349"/>
          </a:xfrm>
        </p:grpSpPr>
        <p:sp>
          <p:nvSpPr>
            <p:cNvPr id="11" name="TextBox 10"/>
            <p:cNvSpPr txBox="1"/>
            <p:nvPr/>
          </p:nvSpPr>
          <p:spPr>
            <a:xfrm>
              <a:off x="3087007" y="86653"/>
              <a:ext cx="2926444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rgbClr val="00AE9E"/>
                  </a:solidFill>
                  <a:latin typeface="Arial"/>
                  <a:cs typeface="Arial"/>
                </a:rPr>
                <a:t>Continuous Delivery</a:t>
              </a:r>
              <a:endParaRPr lang="en-US" sz="2200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087007" y="568935"/>
              <a:ext cx="2926444" cy="4324067"/>
              <a:chOff x="3087007" y="568935"/>
              <a:chExt cx="2926444" cy="432406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8369" y="1288557"/>
                <a:ext cx="1391710" cy="1338182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087007" y="568935"/>
                <a:ext cx="2926443" cy="56169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Release once every 6 months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More Bugs in production</a:t>
                </a:r>
                <a:endParaRPr lang="en-US" sz="1400" dirty="0">
                  <a:solidFill>
                    <a:srgbClr val="D9D9D9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4984" y="3321894"/>
                <a:ext cx="1790332" cy="1571108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3087007" y="2729424"/>
                <a:ext cx="2926444" cy="59247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Release early and often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Higher Quality of Code</a:t>
                </a:r>
                <a:endParaRPr lang="en-US" sz="14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" y="67377"/>
            <a:ext cx="3048000" cy="4721071"/>
            <a:chOff x="1" y="67377"/>
            <a:chExt cx="3048000" cy="4721071"/>
          </a:xfrm>
        </p:grpSpPr>
        <p:sp>
          <p:nvSpPr>
            <p:cNvPr id="5" name="TextBox 4"/>
            <p:cNvSpPr txBox="1"/>
            <p:nvPr/>
          </p:nvSpPr>
          <p:spPr>
            <a:xfrm>
              <a:off x="440615" y="67377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DevOps</a:t>
              </a:r>
              <a:endParaRPr lang="en-US" sz="2200" b="1" dirty="0">
                <a:solidFill>
                  <a:schemeClr val="accent2"/>
                </a:solidFill>
                <a:latin typeface="Georgia"/>
                <a:cs typeface="Georgia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" y="568935"/>
              <a:ext cx="3048000" cy="4219513"/>
              <a:chOff x="1" y="568935"/>
              <a:chExt cx="3048000" cy="4219513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" y="568935"/>
                <a:ext cx="3048000" cy="7771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Not my problem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Separate tools, varied incentives, opaque process</a:t>
                </a:r>
                <a:endParaRPr lang="en-US" sz="1400" dirty="0">
                  <a:solidFill>
                    <a:srgbClr val="D9D9D9"/>
                  </a:solidFill>
                  <a:latin typeface="Georgia"/>
                  <a:cs typeface="Georgi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" y="2735319"/>
                <a:ext cx="2832022" cy="7771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Shared responsibility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Common incentives, tools, process and culture</a:t>
                </a:r>
                <a:endParaRPr lang="en-US" sz="14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529" y="1376530"/>
                <a:ext cx="1477502" cy="124349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350" y="3825406"/>
                <a:ext cx="1926084" cy="963042"/>
              </a:xfrm>
              <a:prstGeom prst="rect">
                <a:avLst/>
              </a:prstGeom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6096001" y="86653"/>
            <a:ext cx="3047999" cy="4896873"/>
            <a:chOff x="6108701" y="86653"/>
            <a:chExt cx="3047999" cy="4896873"/>
          </a:xfrm>
        </p:grpSpPr>
        <p:sp>
          <p:nvSpPr>
            <p:cNvPr id="12" name="TextBox 11"/>
            <p:cNvSpPr txBox="1"/>
            <p:nvPr/>
          </p:nvSpPr>
          <p:spPr>
            <a:xfrm>
              <a:off x="6574750" y="86653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rgbClr val="00AE9E"/>
                  </a:solidFill>
                  <a:latin typeface="Arial"/>
                  <a:cs typeface="Arial"/>
                </a:rPr>
                <a:t>Microservices</a:t>
              </a:r>
              <a:endParaRPr lang="en-US" sz="2200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108701" y="568935"/>
              <a:ext cx="3047999" cy="4414591"/>
              <a:chOff x="6108701" y="568935"/>
              <a:chExt cx="3047999" cy="441459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108701" y="568935"/>
                <a:ext cx="3047999" cy="56169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Arial"/>
                    <a:cs typeface="Arial"/>
                  </a:rPr>
                  <a:t>Tightly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Arial"/>
                    <a:cs typeface="Arial"/>
                  </a:rPr>
                  <a:t>Slow deployment cycles</a:t>
                </a:r>
                <a:endParaRPr lang="en-US" sz="1400" dirty="0">
                  <a:solidFill>
                    <a:schemeClr val="bg1">
                      <a:lumMod val="85000"/>
                    </a:schemeClr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9152" y="1346071"/>
                <a:ext cx="1182330" cy="1274760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108701" y="2748626"/>
                <a:ext cx="3047999" cy="623248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Loosely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6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Automated deployments</a:t>
                </a:r>
                <a:endParaRPr lang="en-US" sz="16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903570" y="3442675"/>
                <a:ext cx="1471070" cy="16106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3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00AE9E"/>
                </a:solidFill>
              </a:rPr>
              <a:t>It Takes a Platform</a:t>
            </a:r>
            <a:endParaRPr lang="en" sz="3600" baseline="30000" dirty="0">
              <a:solidFill>
                <a:srgbClr val="00AE9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2593" y="1313015"/>
            <a:ext cx="6498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 end-to-end structured platform that makes implementing distributed application best practices, a </a:t>
            </a:r>
            <a:r>
              <a:rPr lang="en-US" sz="3600" dirty="0" smtClean="0">
                <a:solidFill>
                  <a:schemeClr val="accent6"/>
                </a:solidFill>
              </a:rPr>
              <a:t>turn-key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and </a:t>
            </a:r>
            <a:r>
              <a:rPr lang="en-US" sz="3600" dirty="0" smtClean="0">
                <a:solidFill>
                  <a:srgbClr val="FFC85F"/>
                </a:solidFill>
              </a:rPr>
              <a:t>first practice</a:t>
            </a:r>
          </a:p>
        </p:txBody>
      </p:sp>
    </p:spTree>
    <p:extLst>
      <p:ext uri="{BB962C8B-B14F-4D97-AF65-F5344CB8AC3E}">
        <p14:creationId xmlns:p14="http://schemas.microsoft.com/office/powerpoint/2010/main" val="228029177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 flipH="1">
            <a:off x="469201" y="1521758"/>
            <a:ext cx="8308010" cy="2794095"/>
          </a:xfrm>
          <a:prstGeom prst="rtTriangle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464" y="95250"/>
            <a:ext cx="8410574" cy="460374"/>
          </a:xfrm>
        </p:spPr>
        <p:txBody>
          <a:bodyPr/>
          <a:lstStyle/>
          <a:p>
            <a:pPr algn="l"/>
            <a:r>
              <a:rPr lang="en-US" sz="2800" b="1" dirty="0" smtClean="0">
                <a:solidFill>
                  <a:schemeClr val="accent2"/>
                </a:solidFill>
              </a:rPr>
              <a:t>Cloud Native Application Platforms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58749" y="1341401"/>
            <a:ext cx="2363168" cy="2806605"/>
            <a:chOff x="678262" y="2856832"/>
            <a:chExt cx="2250635" cy="3563942"/>
          </a:xfrm>
        </p:grpSpPr>
        <p:sp>
          <p:nvSpPr>
            <p:cNvPr id="7" name="Rounded Rectangle 6"/>
            <p:cNvSpPr/>
            <p:nvPr/>
          </p:nvSpPr>
          <p:spPr>
            <a:xfrm>
              <a:off x="688216" y="2856832"/>
              <a:ext cx="2240681" cy="3563942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Calibri"/>
                  <a:cs typeface="Calibri"/>
                </a:rPr>
                <a:t>   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Calibri"/>
                  <a:cs typeface="Calibri"/>
                </a:rPr>
                <a:t>Traditional IT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186926" y="3515609"/>
              <a:ext cx="1451282" cy="2873828"/>
              <a:chOff x="637640" y="3495636"/>
              <a:chExt cx="1371600" cy="287382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637640" y="5781636"/>
                <a:ext cx="1371600" cy="261257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Storage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37640" y="5455064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Servers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637640" y="6108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Networking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37640" y="4801921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O/S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37640" y="4475350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Middleware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37640" y="5128493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Virtualization</a:t>
                </a: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37640" y="3822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Data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37640" y="3495636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Applications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37640" y="4148779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Runtime</a:t>
                </a:r>
              </a:p>
            </p:txBody>
          </p:sp>
        </p:grpSp>
        <p:sp>
          <p:nvSpPr>
            <p:cNvPr id="9" name="Left Brace 8"/>
            <p:cNvSpPr/>
            <p:nvPr/>
          </p:nvSpPr>
          <p:spPr>
            <a:xfrm>
              <a:off x="988436" y="3456019"/>
              <a:ext cx="198489" cy="296475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TextBox 52"/>
            <p:cNvSpPr txBox="1"/>
            <p:nvPr/>
          </p:nvSpPr>
          <p:spPr>
            <a:xfrm>
              <a:off x="678262" y="4238185"/>
              <a:ext cx="381057" cy="13891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rPr>
                <a:t>You Manage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18932" y="1341406"/>
            <a:ext cx="2569995" cy="2830313"/>
            <a:chOff x="2154405" y="2277660"/>
            <a:chExt cx="2569995" cy="3773747"/>
          </a:xfrm>
        </p:grpSpPr>
        <p:sp>
          <p:nvSpPr>
            <p:cNvPr id="21" name="Rounded Rectangle 20"/>
            <p:cNvSpPr/>
            <p:nvPr/>
          </p:nvSpPr>
          <p:spPr>
            <a:xfrm>
              <a:off x="2663719" y="4345508"/>
              <a:ext cx="1523846" cy="274320"/>
            </a:xfrm>
            <a:prstGeom prst="roundRect">
              <a:avLst/>
            </a:prstGeom>
            <a:solidFill>
              <a:srgbClr val="00685D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j-lt"/>
                  <a:ea typeface="Calibri"/>
                  <a:cs typeface="Calibri"/>
                </a:rPr>
                <a:t>O/S</a:t>
              </a:r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2154405" y="2277660"/>
              <a:ext cx="2354552" cy="3742140"/>
              <a:chOff x="686468" y="2856832"/>
              <a:chExt cx="2242429" cy="3563942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27C3A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IaaS</a:t>
                </a: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Storage</a:t>
                  </a: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Servers</a:t>
                  </a:r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Networking</a:t>
                  </a:r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Middleware</a:t>
                  </a:r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Virtualization</a:t>
                  </a: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Data</a:t>
                  </a:r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Applications</a:t>
                  </a: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Runtime</a:t>
                  </a:r>
                </a:p>
              </p:txBody>
            </p:sp>
          </p:grpSp>
          <p:sp>
            <p:nvSpPr>
              <p:cNvPr id="27" name="Left Brace 26"/>
              <p:cNvSpPr/>
              <p:nvPr/>
            </p:nvSpPr>
            <p:spPr>
              <a:xfrm>
                <a:off x="988436" y="3456019"/>
                <a:ext cx="168940" cy="1498808"/>
              </a:xfrm>
              <a:prstGeom prst="leftBrace">
                <a:avLst>
                  <a:gd name="adj1" fmla="val 0"/>
                  <a:gd name="adj2" fmla="val 50000"/>
                </a:avLst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8" name="TextBox 52"/>
              <p:cNvSpPr txBox="1"/>
              <p:nvPr/>
            </p:nvSpPr>
            <p:spPr>
              <a:xfrm>
                <a:off x="686468" y="3499427"/>
                <a:ext cx="381057" cy="1389184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</a:rPr>
                  <a:t>You Manage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endParaRPr>
              </a:p>
            </p:txBody>
          </p:sp>
        </p:grpSp>
        <p:sp>
          <p:nvSpPr>
            <p:cNvPr id="23" name="Left Brace 22"/>
            <p:cNvSpPr/>
            <p:nvPr/>
          </p:nvSpPr>
          <p:spPr>
            <a:xfrm flipH="1">
              <a:off x="4181930" y="4462413"/>
              <a:ext cx="218311" cy="158899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</a:endParaRPr>
            </a:p>
          </p:txBody>
        </p:sp>
        <p:sp>
          <p:nvSpPr>
            <p:cNvPr id="24" name="TextBox 56"/>
            <p:cNvSpPr txBox="1"/>
            <p:nvPr/>
          </p:nvSpPr>
          <p:spPr>
            <a:xfrm flipH="1">
              <a:off x="4324290" y="4918315"/>
              <a:ext cx="400110" cy="615549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IaaS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57977" y="835533"/>
            <a:ext cx="2010836" cy="769747"/>
            <a:chOff x="6957977" y="835533"/>
            <a:chExt cx="2010836" cy="769747"/>
          </a:xfrm>
        </p:grpSpPr>
        <p:cxnSp>
          <p:nvCxnSpPr>
            <p:cNvPr id="53" name="Straight Arrow Connector 52"/>
            <p:cNvCxnSpPr/>
            <p:nvPr/>
          </p:nvCxnSpPr>
          <p:spPr bwMode="gray">
            <a:xfrm flipV="1">
              <a:off x="7636426" y="1225169"/>
              <a:ext cx="989612" cy="380111"/>
            </a:xfrm>
            <a:prstGeom prst="straightConnector1">
              <a:avLst/>
            </a:prstGeom>
            <a:solidFill>
              <a:schemeClr val="tx2"/>
            </a:solidFill>
            <a:ln w="38100" cap="flat" cmpd="sng" algn="ctr">
              <a:solidFill>
                <a:srgbClr val="2C95DD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sp>
          <p:nvSpPr>
            <p:cNvPr id="60" name="TextBox 59"/>
            <p:cNvSpPr txBox="1"/>
            <p:nvPr/>
          </p:nvSpPr>
          <p:spPr bwMode="gray">
            <a:xfrm>
              <a:off x="6957977" y="835533"/>
              <a:ext cx="2010836" cy="469666"/>
            </a:xfrm>
            <a:prstGeom prst="rect">
              <a:avLst/>
            </a:prstGeom>
            <a:noFill/>
          </p:spPr>
          <p:txBody>
            <a:bodyPr wrap="square" lIns="38405" tIns="19202" rIns="38405" bIns="19202" rtlCol="0">
              <a:spAutoFit/>
            </a:bodyPr>
            <a:lstStyle/>
            <a:p>
              <a:pPr algn="ctr" defTabSz="384048"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Calibri"/>
                  <a:cs typeface="Calibri"/>
                </a:rPr>
                <a:t>Business Value, Agility &amp; Cost Savings</a:t>
              </a:r>
              <a:endParaRPr lang="en-US" sz="1400" b="1" kern="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55329" y="1341402"/>
            <a:ext cx="3635353" cy="2806606"/>
            <a:chOff x="5255329" y="1341402"/>
            <a:chExt cx="3635353" cy="2806606"/>
          </a:xfrm>
        </p:grpSpPr>
        <p:sp>
          <p:nvSpPr>
            <p:cNvPr id="38" name="Rounded Rectangle 37"/>
            <p:cNvSpPr/>
            <p:nvPr/>
          </p:nvSpPr>
          <p:spPr>
            <a:xfrm>
              <a:off x="6112580" y="2892289"/>
              <a:ext cx="1523846" cy="205740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uLnTx/>
                  <a:uFillTx/>
                  <a:latin typeface="+mj-lt"/>
                  <a:ea typeface="Calibri"/>
                  <a:cs typeface="Calibri"/>
                </a:rPr>
                <a:t>O/S</a:t>
              </a:r>
            </a:p>
          </p:txBody>
        </p:sp>
        <p:grpSp>
          <p:nvGrpSpPr>
            <p:cNvPr id="39" name="Group 38"/>
            <p:cNvGrpSpPr>
              <a:grpSpLocks noChangeAspect="1"/>
            </p:cNvGrpSpPr>
            <p:nvPr/>
          </p:nvGrpSpPr>
          <p:grpSpPr>
            <a:xfrm>
              <a:off x="5605101" y="1341402"/>
              <a:ext cx="2352716" cy="2806606"/>
              <a:chOff x="688216" y="2856832"/>
              <a:chExt cx="2240681" cy="3563942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Cloud Native</a:t>
                </a: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Storage</a:t>
                  </a:r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Servers</a:t>
                  </a:r>
                </a:p>
              </p:txBody>
            </p:sp>
            <p:sp>
              <p:nvSpPr>
                <p:cNvPr id="46" name="Rounded Rectangle 45"/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Networking</a:t>
                  </a:r>
                </a:p>
              </p:txBody>
            </p:sp>
            <p:sp>
              <p:nvSpPr>
                <p:cNvPr id="47" name="Rounded Rectangle 46"/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Middleware</a:t>
                  </a:r>
                </a:p>
              </p:txBody>
            </p:sp>
            <p:sp>
              <p:nvSpPr>
                <p:cNvPr id="48" name="Rounded Rectangle 47"/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Virtualization</a:t>
                  </a:r>
                </a:p>
              </p:txBody>
            </p:sp>
            <p:sp>
              <p:nvSpPr>
                <p:cNvPr id="49" name="Rounded Rectangle 48"/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Data</a:t>
                  </a: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Applications</a:t>
                  </a:r>
                </a:p>
              </p:txBody>
            </p:sp>
            <p:sp>
              <p:nvSpPr>
                <p:cNvPr id="51" name="Rounded Rectangle 50"/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Runtime</a:t>
                  </a:r>
                </a:p>
              </p:txBody>
            </p:sp>
          </p:grpSp>
        </p:grpSp>
        <p:sp>
          <p:nvSpPr>
            <p:cNvPr id="41" name="TextBox 56"/>
            <p:cNvSpPr txBox="1"/>
            <p:nvPr/>
          </p:nvSpPr>
          <p:spPr>
            <a:xfrm rot="16200000" flipH="1">
              <a:off x="7807994" y="2737507"/>
              <a:ext cx="1046440" cy="1118936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Pivotal CF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+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+mj-lt"/>
                  <a:ea typeface="Calibri"/>
                  <a:cs typeface="Calibri"/>
                </a:rPr>
                <a:t>Choice of</a:t>
              </a:r>
              <a:r>
                <a:rPr lang="en-US" sz="1400" b="1" kern="0" noProof="0" dirty="0" smtClean="0">
                  <a:solidFill>
                    <a:srgbClr val="FFFFFF"/>
                  </a:solidFill>
                  <a:latin typeface="+mj-lt"/>
                  <a:ea typeface="Calibri"/>
                  <a:cs typeface="Calibri"/>
                </a:rPr>
                <a:t> IaaS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  <p:sp>
          <p:nvSpPr>
            <p:cNvPr id="57" name="Left Brace 56"/>
            <p:cNvSpPr/>
            <p:nvPr/>
          </p:nvSpPr>
          <p:spPr>
            <a:xfrm flipH="1">
              <a:off x="7659657" y="2380211"/>
              <a:ext cx="270688" cy="1759989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</a:endParaRPr>
            </a:p>
          </p:txBody>
        </p:sp>
        <p:sp>
          <p:nvSpPr>
            <p:cNvPr id="63" name="Left Brace 62"/>
            <p:cNvSpPr/>
            <p:nvPr/>
          </p:nvSpPr>
          <p:spPr>
            <a:xfrm>
              <a:off x="5752665" y="1858850"/>
              <a:ext cx="317596" cy="538582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TextBox 52"/>
            <p:cNvSpPr txBox="1"/>
            <p:nvPr/>
          </p:nvSpPr>
          <p:spPr>
            <a:xfrm>
              <a:off x="5255329" y="1685324"/>
              <a:ext cx="615553" cy="80705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rPr>
                <a:t>You Manage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1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3754006" y="2328641"/>
            <a:ext cx="1187450" cy="800195"/>
            <a:chOff x="1314450" y="2381250"/>
            <a:chExt cx="1847850" cy="1245223"/>
          </a:xfrm>
        </p:grpSpPr>
        <p:sp>
          <p:nvSpPr>
            <p:cNvPr id="24" name="Rounded Rectangle 23"/>
            <p:cNvSpPr/>
            <p:nvPr/>
          </p:nvSpPr>
          <p:spPr>
            <a:xfrm>
              <a:off x="1752600" y="2806700"/>
              <a:ext cx="1028700" cy="6350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2" name="Picture 21" descr="cf-gree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4450" y="2381250"/>
              <a:ext cx="1847850" cy="1245223"/>
            </a:xfrm>
            <a:prstGeom prst="rect">
              <a:avLst/>
            </a:prstGeom>
          </p:spPr>
        </p:pic>
      </p:grp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74CEC7"/>
                </a:solidFill>
              </a:rPr>
              <a:t>D e m o</a:t>
            </a:r>
            <a:endParaRPr lang="en" sz="2100" b="1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>
            <a:spLocks noGrp="1"/>
          </p:cNvSpPr>
          <p:nvPr>
            <p:ph type="title"/>
          </p:nvPr>
        </p:nvSpPr>
        <p:spPr>
          <a:xfrm>
            <a:off x="457200" y="146211"/>
            <a:ext cx="8229600" cy="857400"/>
          </a:xfrm>
        </p:spPr>
        <p:txBody>
          <a:bodyPr/>
          <a:lstStyle/>
          <a:p>
            <a:pPr lvl="0"/>
            <a:r>
              <a:rPr lang="en-US" sz="3200" dirty="0" smtClean="0">
                <a:solidFill>
                  <a:schemeClr val="accent2"/>
                </a:solidFill>
                <a:sym typeface="Calibri"/>
              </a:rPr>
              <a:t>What Just Happened</a:t>
            </a:r>
            <a:endParaRPr lang="en-US" sz="3200" dirty="0">
              <a:solidFill>
                <a:schemeClr val="accent2"/>
              </a:solidFill>
              <a:sym typeface="Calibri"/>
            </a:endParaRPr>
          </a:p>
        </p:txBody>
      </p:sp>
      <p:pic>
        <p:nvPicPr>
          <p:cNvPr id="8" name="Shape 1040"/>
          <p:cNvPicPr preferRelativeResize="0">
            <a:picLocks noGrp="1"/>
          </p:cNvPicPr>
          <p:nvPr>
            <p:ph type="body" sz="quarter" idx="4294967295"/>
          </p:nvPr>
        </p:nvPicPr>
        <p:blipFill rotWithShape="1">
          <a:blip r:embed="rId3">
            <a:alphaModFix/>
          </a:blip>
          <a:srcRect t="-71" b="-155"/>
          <a:stretch/>
        </p:blipFill>
        <p:spPr>
          <a:xfrm>
            <a:off x="417381" y="1150335"/>
            <a:ext cx="8309238" cy="373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060"/>
          <p:cNvPicPr preferRelativeResize="0"/>
          <p:nvPr/>
        </p:nvPicPr>
        <p:blipFill rotWithShape="1">
          <a:blip r:embed="rId4">
            <a:alphaModFix/>
          </a:blip>
          <a:srcRect l="19954" r="21906" b="35674"/>
          <a:stretch/>
        </p:blipFill>
        <p:spPr>
          <a:xfrm>
            <a:off x="8092406" y="4556197"/>
            <a:ext cx="349250" cy="21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61"/>
          <p:cNvPicPr preferRelativeResize="0"/>
          <p:nvPr/>
        </p:nvPicPr>
        <p:blipFill rotWithShape="1">
          <a:blip r:embed="rId5">
            <a:alphaModFix/>
          </a:blip>
          <a:srcRect l="-1792" t="72528" r="584" b="-2418"/>
          <a:stretch/>
        </p:blipFill>
        <p:spPr>
          <a:xfrm>
            <a:off x="6993856" y="4568897"/>
            <a:ext cx="1090612" cy="18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1360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" y="7"/>
            <a:ext cx="5434092" cy="436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4">
            <a:alphaModFix/>
          </a:blip>
          <a:srcRect t="35656"/>
          <a:stretch/>
        </p:blipFill>
        <p:spPr>
          <a:xfrm>
            <a:off x="0" y="3579247"/>
            <a:ext cx="5429612" cy="1083542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Shape 988"/>
          <p:cNvSpPr/>
          <p:nvPr/>
        </p:nvSpPr>
        <p:spPr>
          <a:xfrm>
            <a:off x="1536396" y="355260"/>
            <a:ext cx="1365554" cy="195393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3619500"/>
            <a:ext cx="8631737" cy="925286"/>
            <a:chOff x="0" y="3619500"/>
            <a:chExt cx="8631737" cy="925286"/>
          </a:xfrm>
        </p:grpSpPr>
        <p:sp>
          <p:nvSpPr>
            <p:cNvPr id="984" name="Shape 984"/>
            <p:cNvSpPr/>
            <p:nvPr/>
          </p:nvSpPr>
          <p:spPr>
            <a:xfrm>
              <a:off x="0" y="3619500"/>
              <a:ext cx="5313442" cy="925286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7" name="Shape 997"/>
            <p:cNvSpPr txBox="1"/>
            <p:nvPr/>
          </p:nvSpPr>
          <p:spPr>
            <a:xfrm>
              <a:off x="6227149" y="4015416"/>
              <a:ext cx="24045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Logging, Health, Telemetry</a:t>
              </a:r>
            </a:p>
          </p:txBody>
        </p:sp>
        <p:cxnSp>
          <p:nvCxnSpPr>
            <p:cNvPr id="999" name="Shape 999"/>
            <p:cNvCxnSpPr>
              <a:endCxn id="984" idx="3"/>
            </p:cNvCxnSpPr>
            <p:nvPr/>
          </p:nvCxnSpPr>
          <p:spPr>
            <a:xfrm flipH="1" flipV="1">
              <a:off x="5313442" y="4082143"/>
              <a:ext cx="844123" cy="9063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9" name="Group 8"/>
          <p:cNvGrpSpPr/>
          <p:nvPr/>
        </p:nvGrpSpPr>
        <p:grpSpPr>
          <a:xfrm>
            <a:off x="0" y="3112925"/>
            <a:ext cx="7469267" cy="392280"/>
            <a:chOff x="0" y="3112925"/>
            <a:chExt cx="7469267" cy="392280"/>
          </a:xfrm>
        </p:grpSpPr>
        <p:sp>
          <p:nvSpPr>
            <p:cNvPr id="982" name="Shape 982"/>
            <p:cNvSpPr/>
            <p:nvPr/>
          </p:nvSpPr>
          <p:spPr>
            <a:xfrm>
              <a:off x="0" y="3112925"/>
              <a:ext cx="2533650" cy="39228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6" name="Shape 996"/>
            <p:cNvSpPr txBox="1"/>
            <p:nvPr/>
          </p:nvSpPr>
          <p:spPr>
            <a:xfrm>
              <a:off x="6227149" y="315845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0" name="Shape 1000"/>
            <p:cNvCxnSpPr/>
            <p:nvPr/>
          </p:nvCxnSpPr>
          <p:spPr>
            <a:xfrm flipH="1">
              <a:off x="2533650" y="3285411"/>
              <a:ext cx="3623915" cy="4830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8" name="Group 7"/>
          <p:cNvGrpSpPr/>
          <p:nvPr/>
        </p:nvGrpSpPr>
        <p:grpSpPr>
          <a:xfrm>
            <a:off x="18436" y="2624633"/>
            <a:ext cx="9029726" cy="430604"/>
            <a:chOff x="18436" y="2624633"/>
            <a:chExt cx="9029726" cy="430604"/>
          </a:xfrm>
        </p:grpSpPr>
        <p:sp>
          <p:nvSpPr>
            <p:cNvPr id="981" name="Shape 981"/>
            <p:cNvSpPr/>
            <p:nvPr/>
          </p:nvSpPr>
          <p:spPr>
            <a:xfrm>
              <a:off x="18436" y="2624633"/>
              <a:ext cx="5182214" cy="43060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5" name="Shape 995"/>
            <p:cNvSpPr txBox="1"/>
            <p:nvPr/>
          </p:nvSpPr>
          <p:spPr>
            <a:xfrm>
              <a:off x="6227149" y="2753482"/>
              <a:ext cx="2821013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Application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1" name="Shape 1001"/>
            <p:cNvCxnSpPr/>
            <p:nvPr/>
          </p:nvCxnSpPr>
          <p:spPr>
            <a:xfrm flipH="1" flipV="1">
              <a:off x="5152571" y="2803071"/>
              <a:ext cx="1004996" cy="7736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7" name="Group 6"/>
          <p:cNvGrpSpPr/>
          <p:nvPr/>
        </p:nvGrpSpPr>
        <p:grpSpPr>
          <a:xfrm>
            <a:off x="18436" y="2331441"/>
            <a:ext cx="9061831" cy="253916"/>
            <a:chOff x="18436" y="2331441"/>
            <a:chExt cx="9061831" cy="253916"/>
          </a:xfrm>
        </p:grpSpPr>
        <p:sp>
          <p:nvSpPr>
            <p:cNvPr id="980" name="Shape 980"/>
            <p:cNvSpPr/>
            <p:nvPr/>
          </p:nvSpPr>
          <p:spPr>
            <a:xfrm>
              <a:off x="18436" y="2376714"/>
              <a:ext cx="5182214" cy="186985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4" name="Shape 994"/>
            <p:cNvSpPr txBox="1"/>
            <p:nvPr/>
          </p:nvSpPr>
          <p:spPr>
            <a:xfrm>
              <a:off x="6227149" y="2331441"/>
              <a:ext cx="2853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Middleware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2" name="Shape 1002"/>
            <p:cNvCxnSpPr/>
            <p:nvPr/>
          </p:nvCxnSpPr>
          <p:spPr>
            <a:xfrm flipH="1" flipV="1">
              <a:off x="5170714" y="2485571"/>
              <a:ext cx="986851" cy="1633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6" name="Group 5"/>
          <p:cNvGrpSpPr/>
          <p:nvPr/>
        </p:nvGrpSpPr>
        <p:grpSpPr>
          <a:xfrm>
            <a:off x="18436" y="1941286"/>
            <a:ext cx="8759445" cy="357330"/>
            <a:chOff x="18436" y="1941286"/>
            <a:chExt cx="8759445" cy="357330"/>
          </a:xfrm>
        </p:grpSpPr>
        <p:sp>
          <p:nvSpPr>
            <p:cNvPr id="979" name="Shape 979"/>
            <p:cNvSpPr/>
            <p:nvPr/>
          </p:nvSpPr>
          <p:spPr>
            <a:xfrm>
              <a:off x="18436" y="1941286"/>
              <a:ext cx="5182214" cy="18142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3" name="Shape 993"/>
            <p:cNvSpPr txBox="1"/>
            <p:nvPr/>
          </p:nvSpPr>
          <p:spPr>
            <a:xfrm>
              <a:off x="6227149" y="2044700"/>
              <a:ext cx="2550732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Runtime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3" name="Shape 1003"/>
            <p:cNvCxnSpPr>
              <a:endCxn id="979" idx="3"/>
            </p:cNvCxnSpPr>
            <p:nvPr/>
          </p:nvCxnSpPr>
          <p:spPr>
            <a:xfrm flipH="1" flipV="1">
              <a:off x="5200650" y="2032001"/>
              <a:ext cx="956917" cy="139657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5" name="Group 4"/>
          <p:cNvGrpSpPr/>
          <p:nvPr/>
        </p:nvGrpSpPr>
        <p:grpSpPr>
          <a:xfrm>
            <a:off x="0" y="1351644"/>
            <a:ext cx="7469267" cy="631975"/>
            <a:chOff x="0" y="1351644"/>
            <a:chExt cx="7469267" cy="631975"/>
          </a:xfrm>
        </p:grpSpPr>
        <p:sp>
          <p:nvSpPr>
            <p:cNvPr id="978" name="Shape 978"/>
            <p:cNvSpPr/>
            <p:nvPr/>
          </p:nvSpPr>
          <p:spPr>
            <a:xfrm>
              <a:off x="0" y="1351644"/>
              <a:ext cx="5200649" cy="34471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2" name="Shape 992"/>
            <p:cNvSpPr txBox="1"/>
            <p:nvPr/>
          </p:nvSpPr>
          <p:spPr>
            <a:xfrm>
              <a:off x="6227149" y="172970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4" name="Shape 1004"/>
            <p:cNvCxnSpPr>
              <a:endCxn id="978" idx="3"/>
            </p:cNvCxnSpPr>
            <p:nvPr/>
          </p:nvCxnSpPr>
          <p:spPr>
            <a:xfrm flipH="1" flipV="1">
              <a:off x="5200649" y="1524001"/>
              <a:ext cx="956916" cy="332662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3" name="Group 2"/>
          <p:cNvGrpSpPr/>
          <p:nvPr/>
        </p:nvGrpSpPr>
        <p:grpSpPr>
          <a:xfrm>
            <a:off x="0" y="838322"/>
            <a:ext cx="7742179" cy="811102"/>
            <a:chOff x="0" y="838322"/>
            <a:chExt cx="7742179" cy="811102"/>
          </a:xfrm>
        </p:grpSpPr>
        <p:sp>
          <p:nvSpPr>
            <p:cNvPr id="985" name="Shape 985"/>
            <p:cNvSpPr/>
            <p:nvPr/>
          </p:nvSpPr>
          <p:spPr>
            <a:xfrm>
              <a:off x="0" y="838322"/>
              <a:ext cx="5200649" cy="43984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1" name="Shape 991"/>
            <p:cNvSpPr txBox="1"/>
            <p:nvPr/>
          </p:nvSpPr>
          <p:spPr>
            <a:xfrm>
              <a:off x="6227149" y="1395508"/>
              <a:ext cx="1515030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Service Bindings</a:t>
              </a:r>
            </a:p>
          </p:txBody>
        </p:sp>
        <p:cxnSp>
          <p:nvCxnSpPr>
            <p:cNvPr id="1006" name="Shape 1006"/>
            <p:cNvCxnSpPr>
              <a:endCxn id="985" idx="3"/>
            </p:cNvCxnSpPr>
            <p:nvPr/>
          </p:nvCxnSpPr>
          <p:spPr>
            <a:xfrm flipH="1" flipV="1">
              <a:off x="5200649" y="1058247"/>
              <a:ext cx="955410" cy="42793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2" name="Group 1"/>
          <p:cNvGrpSpPr/>
          <p:nvPr/>
        </p:nvGrpSpPr>
        <p:grpSpPr>
          <a:xfrm>
            <a:off x="0" y="362509"/>
            <a:ext cx="7772046" cy="983544"/>
            <a:chOff x="0" y="362509"/>
            <a:chExt cx="7772046" cy="983544"/>
          </a:xfrm>
        </p:grpSpPr>
        <p:sp>
          <p:nvSpPr>
            <p:cNvPr id="987" name="Shape 987"/>
            <p:cNvSpPr/>
            <p:nvPr/>
          </p:nvSpPr>
          <p:spPr>
            <a:xfrm>
              <a:off x="0" y="362509"/>
              <a:ext cx="5200649" cy="18994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0" name="Shape 990"/>
            <p:cNvSpPr txBox="1"/>
            <p:nvPr/>
          </p:nvSpPr>
          <p:spPr>
            <a:xfrm>
              <a:off x="6227149" y="1092137"/>
              <a:ext cx="1544897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Firewall &amp; Routes</a:t>
              </a:r>
            </a:p>
          </p:txBody>
        </p:sp>
        <p:cxnSp>
          <p:nvCxnSpPr>
            <p:cNvPr id="1007" name="Shape 1007"/>
            <p:cNvCxnSpPr>
              <a:endCxn id="987" idx="3"/>
            </p:cNvCxnSpPr>
            <p:nvPr/>
          </p:nvCxnSpPr>
          <p:spPr>
            <a:xfrm flipH="1" flipV="1">
              <a:off x="5200649" y="457481"/>
              <a:ext cx="956916" cy="76161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57670" y="0"/>
            <a:ext cx="3317125" cy="91453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00AE9E"/>
                </a:solidFill>
              </a:rPr>
              <a:t>Full Stack Ticket Elimination</a:t>
            </a:r>
            <a:endParaRPr lang="en-US" dirty="0">
              <a:solidFill>
                <a:srgbClr val="00AE9E"/>
              </a:solidFill>
            </a:endParaRPr>
          </a:p>
        </p:txBody>
      </p:sp>
      <p:sp>
        <p:nvSpPr>
          <p:cNvPr id="44" name="Shape 988"/>
          <p:cNvSpPr/>
          <p:nvPr/>
        </p:nvSpPr>
        <p:spPr>
          <a:xfrm>
            <a:off x="1244296" y="4036786"/>
            <a:ext cx="1365554" cy="104338"/>
          </a:xfrm>
          <a:prstGeom prst="rect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8742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</a:t>
            </a: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Applications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Workshop Introduction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68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>
          <a:xfrm>
            <a:off x="175559" y="110383"/>
            <a:ext cx="8410574" cy="460374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chemeClr val="accent2"/>
                </a:solidFill>
              </a:rPr>
              <a:t>Pivotal Cloud Foundry at a Glance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665480" y="741680"/>
            <a:ext cx="7813040" cy="3443662"/>
            <a:chOff x="302612" y="151047"/>
            <a:chExt cx="8582893" cy="3973998"/>
          </a:xfrm>
        </p:grpSpPr>
        <p:sp>
          <p:nvSpPr>
            <p:cNvPr id="141" name="Shape 666"/>
            <p:cNvSpPr/>
            <p:nvPr/>
          </p:nvSpPr>
          <p:spPr>
            <a:xfrm>
              <a:off x="302612" y="151048"/>
              <a:ext cx="6627633" cy="34134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292C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Shape 667"/>
            <p:cNvSpPr/>
            <p:nvPr/>
          </p:nvSpPr>
          <p:spPr>
            <a:xfrm>
              <a:off x="391676" y="1020688"/>
              <a:ext cx="6423653" cy="20103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Shape 668"/>
            <p:cNvSpPr/>
            <p:nvPr/>
          </p:nvSpPr>
          <p:spPr>
            <a:xfrm>
              <a:off x="7046922" y="151047"/>
              <a:ext cx="1822203" cy="3398617"/>
            </a:xfrm>
            <a:prstGeom prst="rect">
              <a:avLst/>
            </a:prstGeom>
            <a:solidFill>
              <a:srgbClr val="2E7CA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Shape 669"/>
            <p:cNvSpPr/>
            <p:nvPr/>
          </p:nvSpPr>
          <p:spPr>
            <a:xfrm>
              <a:off x="1552723" y="506426"/>
              <a:ext cx="203392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Container Scheduling</a:t>
              </a:r>
            </a:p>
          </p:txBody>
        </p:sp>
        <p:sp>
          <p:nvSpPr>
            <p:cNvPr id="145" name="Shape 670"/>
            <p:cNvSpPr/>
            <p:nvPr/>
          </p:nvSpPr>
          <p:spPr>
            <a:xfrm>
              <a:off x="2028875" y="1070886"/>
              <a:ext cx="3213038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Application Framework</a:t>
              </a:r>
            </a:p>
          </p:txBody>
        </p:sp>
        <p:sp>
          <p:nvSpPr>
            <p:cNvPr id="146" name="Shape 671"/>
            <p:cNvSpPr/>
            <p:nvPr/>
          </p:nvSpPr>
          <p:spPr>
            <a:xfrm>
              <a:off x="7192803" y="161701"/>
              <a:ext cx="152707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Services</a:t>
              </a:r>
            </a:p>
          </p:txBody>
        </p:sp>
        <p:sp>
          <p:nvSpPr>
            <p:cNvPr id="147" name="Shape 672"/>
            <p:cNvSpPr/>
            <p:nvPr/>
          </p:nvSpPr>
          <p:spPr>
            <a:xfrm>
              <a:off x="2364528" y="171624"/>
              <a:ext cx="257151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b="1" i="0" u="none" strike="noStrike" cap="none" baseline="0" dirty="0">
                  <a:solidFill>
                    <a:srgbClr val="10253F"/>
                  </a:solidFill>
                  <a:latin typeface="Roboto"/>
                  <a:ea typeface="Roboto"/>
                  <a:cs typeface="Roboto"/>
                  <a:sym typeface="Roboto"/>
                </a:rPr>
                <a:t>Platform Runtime</a:t>
              </a:r>
            </a:p>
          </p:txBody>
        </p:sp>
        <p:sp>
          <p:nvSpPr>
            <p:cNvPr id="148" name="Shape 673"/>
            <p:cNvSpPr/>
            <p:nvPr/>
          </p:nvSpPr>
          <p:spPr>
            <a:xfrm>
              <a:off x="391679" y="506426"/>
              <a:ext cx="109158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Routing</a:t>
              </a:r>
            </a:p>
          </p:txBody>
        </p:sp>
        <p:sp>
          <p:nvSpPr>
            <p:cNvPr id="149" name="Shape 674"/>
            <p:cNvSpPr/>
            <p:nvPr/>
          </p:nvSpPr>
          <p:spPr>
            <a:xfrm>
              <a:off x="7148124" y="522049"/>
              <a:ext cx="1527078" cy="411923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Database</a:t>
              </a:r>
            </a:p>
          </p:txBody>
        </p:sp>
        <p:sp>
          <p:nvSpPr>
            <p:cNvPr id="150" name="Shape 675"/>
            <p:cNvSpPr/>
            <p:nvPr/>
          </p:nvSpPr>
          <p:spPr>
            <a:xfrm>
              <a:off x="5505081" y="501512"/>
              <a:ext cx="1310253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Configuration</a:t>
              </a:r>
            </a:p>
          </p:txBody>
        </p:sp>
        <p:sp>
          <p:nvSpPr>
            <p:cNvPr id="151" name="Shape 676"/>
            <p:cNvSpPr/>
            <p:nvPr/>
          </p:nvSpPr>
          <p:spPr>
            <a:xfrm>
              <a:off x="3660609" y="502200"/>
              <a:ext cx="1768069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Service Discovery</a:t>
              </a:r>
            </a:p>
          </p:txBody>
        </p:sp>
        <p:sp>
          <p:nvSpPr>
            <p:cNvPr id="152" name="Shape 677"/>
            <p:cNvSpPr/>
            <p:nvPr/>
          </p:nvSpPr>
          <p:spPr>
            <a:xfrm>
              <a:off x="7148124" y="999889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Big Data</a:t>
              </a:r>
            </a:p>
          </p:txBody>
        </p:sp>
        <p:sp>
          <p:nvSpPr>
            <p:cNvPr id="153" name="Shape 678"/>
            <p:cNvSpPr/>
            <p:nvPr/>
          </p:nvSpPr>
          <p:spPr>
            <a:xfrm>
              <a:off x="7148298" y="1502195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Object Storage</a:t>
              </a:r>
            </a:p>
          </p:txBody>
        </p:sp>
        <p:sp>
          <p:nvSpPr>
            <p:cNvPr id="154" name="Shape 679"/>
            <p:cNvSpPr/>
            <p:nvPr/>
          </p:nvSpPr>
          <p:spPr>
            <a:xfrm>
              <a:off x="7148298" y="1991574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Mobile</a:t>
              </a:r>
            </a:p>
          </p:txBody>
        </p:sp>
        <p:sp>
          <p:nvSpPr>
            <p:cNvPr id="155" name="Shape 680"/>
            <p:cNvSpPr/>
            <p:nvPr/>
          </p:nvSpPr>
          <p:spPr>
            <a:xfrm>
              <a:off x="7152021" y="2460911"/>
              <a:ext cx="1526906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Build CI</a:t>
              </a:r>
            </a:p>
          </p:txBody>
        </p:sp>
        <p:sp>
          <p:nvSpPr>
            <p:cNvPr id="156" name="Shape 681"/>
            <p:cNvSpPr/>
            <p:nvPr/>
          </p:nvSpPr>
          <p:spPr>
            <a:xfrm>
              <a:off x="7160212" y="2935417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User Provided</a:t>
              </a:r>
            </a:p>
          </p:txBody>
        </p:sp>
        <p:sp>
          <p:nvSpPr>
            <p:cNvPr id="157" name="Shape 682"/>
            <p:cNvSpPr/>
            <p:nvPr/>
          </p:nvSpPr>
          <p:spPr>
            <a:xfrm>
              <a:off x="391679" y="3108290"/>
              <a:ext cx="3194970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Logging &amp; Metrics</a:t>
              </a:r>
            </a:p>
          </p:txBody>
        </p:sp>
        <p:sp>
          <p:nvSpPr>
            <p:cNvPr id="158" name="Shape 683"/>
            <p:cNvSpPr/>
            <p:nvPr/>
          </p:nvSpPr>
          <p:spPr>
            <a:xfrm>
              <a:off x="3660609" y="3108290"/>
              <a:ext cx="3154724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Messaging</a:t>
              </a:r>
            </a:p>
          </p:txBody>
        </p:sp>
        <p:sp>
          <p:nvSpPr>
            <p:cNvPr id="159" name="Shape 684"/>
            <p:cNvSpPr/>
            <p:nvPr/>
          </p:nvSpPr>
          <p:spPr>
            <a:xfrm>
              <a:off x="521509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Circuit Breakers</a:t>
              </a:r>
            </a:p>
          </p:txBody>
        </p:sp>
        <p:sp>
          <p:nvSpPr>
            <p:cNvPr id="160" name="Shape 685"/>
            <p:cNvSpPr/>
            <p:nvPr/>
          </p:nvSpPr>
          <p:spPr>
            <a:xfrm>
              <a:off x="530544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12 Factor Apps</a:t>
              </a:r>
            </a:p>
          </p:txBody>
        </p:sp>
        <p:sp>
          <p:nvSpPr>
            <p:cNvPr id="161" name="Shape 686"/>
            <p:cNvSpPr/>
            <p:nvPr/>
          </p:nvSpPr>
          <p:spPr>
            <a:xfrm>
              <a:off x="3650753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RESTful Services</a:t>
              </a:r>
            </a:p>
          </p:txBody>
        </p:sp>
        <p:sp>
          <p:nvSpPr>
            <p:cNvPr id="162" name="Shape 687"/>
            <p:cNvSpPr/>
            <p:nvPr/>
          </p:nvSpPr>
          <p:spPr>
            <a:xfrm>
              <a:off x="208641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Microservices</a:t>
              </a:r>
              <a:endParaRPr lang="en-US" sz="1200" b="0" i="0" u="none" strike="noStrike" cap="none" baseline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Shape 688"/>
            <p:cNvSpPr/>
            <p:nvPr/>
          </p:nvSpPr>
          <p:spPr>
            <a:xfrm>
              <a:off x="5204386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.NET</a:t>
              </a:r>
            </a:p>
          </p:txBody>
        </p:sp>
        <p:sp>
          <p:nvSpPr>
            <p:cNvPr id="164" name="Shape 689"/>
            <p:cNvSpPr/>
            <p:nvPr/>
          </p:nvSpPr>
          <p:spPr>
            <a:xfrm>
              <a:off x="519834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Spring Boot</a:t>
              </a:r>
            </a:p>
          </p:txBody>
        </p:sp>
        <p:sp>
          <p:nvSpPr>
            <p:cNvPr id="165" name="Shape 690"/>
            <p:cNvSpPr/>
            <p:nvPr/>
          </p:nvSpPr>
          <p:spPr>
            <a:xfrm>
              <a:off x="3640045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Node.js</a:t>
              </a:r>
            </a:p>
          </p:txBody>
        </p:sp>
        <p:sp>
          <p:nvSpPr>
            <p:cNvPr id="166" name="Shape 691"/>
            <p:cNvSpPr/>
            <p:nvPr/>
          </p:nvSpPr>
          <p:spPr>
            <a:xfrm>
              <a:off x="2075707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Ruby on Rails</a:t>
              </a:r>
            </a:p>
          </p:txBody>
        </p:sp>
        <p:sp>
          <p:nvSpPr>
            <p:cNvPr id="167" name="Shape 692"/>
            <p:cNvSpPr/>
            <p:nvPr/>
          </p:nvSpPr>
          <p:spPr>
            <a:xfrm>
              <a:off x="318992" y="3635823"/>
              <a:ext cx="8566513" cy="489222"/>
            </a:xfrm>
            <a:prstGeom prst="rect">
              <a:avLst/>
            </a:prstGeom>
            <a:solidFill>
              <a:srgbClr val="097F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Shape 693"/>
            <p:cNvSpPr/>
            <p:nvPr/>
          </p:nvSpPr>
          <p:spPr>
            <a:xfrm>
              <a:off x="538698" y="3696989"/>
              <a:ext cx="1809404" cy="31441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 smtClea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lang="en-US" sz="1600" b="1" i="0" u="none" strike="noStrike" cap="none" baseline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Shape 694"/>
            <p:cNvSpPr/>
            <p:nvPr/>
          </p:nvSpPr>
          <p:spPr>
            <a:xfrm>
              <a:off x="2469408" y="3615880"/>
              <a:ext cx="1654058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Zero Downtime Deployments</a:t>
              </a:r>
            </a:p>
          </p:txBody>
        </p:sp>
        <p:sp>
          <p:nvSpPr>
            <p:cNvPr id="170" name="Shape 695"/>
            <p:cNvSpPr/>
            <p:nvPr/>
          </p:nvSpPr>
          <p:spPr>
            <a:xfrm>
              <a:off x="4047674" y="3617943"/>
              <a:ext cx="116513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Failover &amp; Recovery</a:t>
              </a:r>
            </a:p>
          </p:txBody>
        </p:sp>
        <p:sp>
          <p:nvSpPr>
            <p:cNvPr id="171" name="Shape 696"/>
            <p:cNvSpPr/>
            <p:nvPr/>
          </p:nvSpPr>
          <p:spPr>
            <a:xfrm>
              <a:off x="5380497" y="3681833"/>
              <a:ext cx="10277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Scaling</a:t>
              </a:r>
            </a:p>
          </p:txBody>
        </p:sp>
        <p:sp>
          <p:nvSpPr>
            <p:cNvPr id="172" name="Shape 697"/>
            <p:cNvSpPr/>
            <p:nvPr/>
          </p:nvSpPr>
          <p:spPr>
            <a:xfrm>
              <a:off x="6525636" y="3620009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Security Patching</a:t>
              </a:r>
            </a:p>
          </p:txBody>
        </p:sp>
        <p:sp>
          <p:nvSpPr>
            <p:cNvPr id="173" name="Shape 698"/>
            <p:cNvSpPr/>
            <p:nvPr/>
          </p:nvSpPr>
          <p:spPr>
            <a:xfrm>
              <a:off x="7728211" y="3612897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Platform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Upgrades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2006139" y="4220095"/>
            <a:ext cx="5183908" cy="729872"/>
            <a:chOff x="184080" y="4377802"/>
            <a:chExt cx="4336746" cy="531523"/>
          </a:xfrm>
        </p:grpSpPr>
        <p:grpSp>
          <p:nvGrpSpPr>
            <p:cNvPr id="175" name="Group 174"/>
            <p:cNvGrpSpPr/>
            <p:nvPr/>
          </p:nvGrpSpPr>
          <p:grpSpPr>
            <a:xfrm>
              <a:off x="184080" y="4377802"/>
              <a:ext cx="1010802" cy="527416"/>
              <a:chOff x="184080" y="4448922"/>
              <a:chExt cx="1010802" cy="527416"/>
            </a:xfrm>
          </p:grpSpPr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84080" y="4448922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7" name="Picture 186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78026" y="4636567"/>
                <a:ext cx="648221" cy="164130"/>
              </a:xfrm>
              <a:prstGeom prst="rect">
                <a:avLst/>
              </a:prstGeom>
            </p:spPr>
          </p:pic>
        </p:grpSp>
        <p:grpSp>
          <p:nvGrpSpPr>
            <p:cNvPr id="176" name="Group 175"/>
            <p:cNvGrpSpPr/>
            <p:nvPr/>
          </p:nvGrpSpPr>
          <p:grpSpPr>
            <a:xfrm>
              <a:off x="2400043" y="4380286"/>
              <a:ext cx="1010802" cy="527416"/>
              <a:chOff x="2400043" y="4451406"/>
              <a:chExt cx="1010802" cy="527416"/>
            </a:xfrm>
          </p:grpSpPr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2400043" y="4451406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5" name="Picture 2" descr="https://encrypted-tbn0.gstatic.com/images?q=tbn:ANd9GcRgWtweeNVNot_dJ1JZ4fATg5X0qxTniN17Zry9UylCHUwXFy8KJQ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76400" y="4585912"/>
                <a:ext cx="542437" cy="219842"/>
              </a:xfrm>
              <a:prstGeom prst="rect">
                <a:avLst/>
              </a:prstGeom>
              <a:noFill/>
            </p:spPr>
          </p:pic>
        </p:grpSp>
        <p:grpSp>
          <p:nvGrpSpPr>
            <p:cNvPr id="177" name="Group 176"/>
            <p:cNvGrpSpPr/>
            <p:nvPr/>
          </p:nvGrpSpPr>
          <p:grpSpPr>
            <a:xfrm>
              <a:off x="1286160" y="4378688"/>
              <a:ext cx="1010802" cy="527416"/>
              <a:chOff x="1286160" y="4449808"/>
              <a:chExt cx="1010802" cy="527416"/>
            </a:xfrm>
          </p:grpSpPr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286160" y="4449808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3" name="Picture 182" descr="openstack_logo.jp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86"/>
              <a:stretch/>
            </p:blipFill>
            <p:spPr>
              <a:xfrm>
                <a:off x="1455729" y="4599299"/>
                <a:ext cx="596066" cy="198041"/>
              </a:xfrm>
              <a:prstGeom prst="rect">
                <a:avLst/>
              </a:prstGeom>
            </p:spPr>
          </p:pic>
        </p:grpSp>
        <p:grpSp>
          <p:nvGrpSpPr>
            <p:cNvPr id="178" name="Group 177"/>
            <p:cNvGrpSpPr/>
            <p:nvPr/>
          </p:nvGrpSpPr>
          <p:grpSpPr>
            <a:xfrm>
              <a:off x="3510024" y="4381909"/>
              <a:ext cx="1010802" cy="527416"/>
              <a:chOff x="3510024" y="4453029"/>
              <a:chExt cx="1010802" cy="527416"/>
            </a:xfrm>
          </p:grpSpPr>
          <p:pic>
            <p:nvPicPr>
              <p:cNvPr id="179" name="Picture 178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3510024" y="4453029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50837" y="4531964"/>
                <a:ext cx="327845" cy="327845"/>
              </a:xfrm>
              <a:prstGeom prst="rect">
                <a:avLst/>
              </a:prstGeom>
            </p:spPr>
          </p:pic>
          <p:sp>
            <p:nvSpPr>
              <p:cNvPr id="181" name="TextBox 180"/>
              <p:cNvSpPr txBox="1"/>
              <p:nvPr/>
            </p:nvSpPr>
            <p:spPr>
              <a:xfrm>
                <a:off x="3891577" y="4629329"/>
                <a:ext cx="438955" cy="163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2"/>
                    </a:solidFill>
                  </a:rPr>
                  <a:t>Azure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849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Open Industry Standard</a:t>
            </a:r>
          </a:p>
        </p:txBody>
      </p:sp>
      <p:pic>
        <p:nvPicPr>
          <p:cNvPr id="24578" name="Picture 52" descr="Akamai-Logo-Large-GLOBALGOODNETWORKS-645-3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3" y="3511271"/>
            <a:ext cx="568325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463625" y="1265292"/>
            <a:ext cx="8404150" cy="7461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63625" y="2123259"/>
            <a:ext cx="8404150" cy="11017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63625" y="3339941"/>
            <a:ext cx="8404150" cy="146367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82" name="Content Placeholder 2"/>
          <p:cNvSpPr txBox="1">
            <a:spLocks/>
          </p:cNvSpPr>
          <p:nvPr/>
        </p:nvSpPr>
        <p:spPr bwMode="gray">
          <a:xfrm>
            <a:off x="540048" y="1316092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PLATINUM</a:t>
            </a:r>
          </a:p>
        </p:txBody>
      </p:sp>
      <p:sp>
        <p:nvSpPr>
          <p:cNvPr id="24583" name="Content Placeholder 2"/>
          <p:cNvSpPr txBox="1">
            <a:spLocks/>
          </p:cNvSpPr>
          <p:nvPr/>
        </p:nvSpPr>
        <p:spPr bwMode="gray">
          <a:xfrm>
            <a:off x="540048" y="2266134"/>
            <a:ext cx="1135063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GOLD</a:t>
            </a:r>
          </a:p>
        </p:txBody>
      </p:sp>
      <p:sp>
        <p:nvSpPr>
          <p:cNvPr id="24584" name="Content Placeholder 2"/>
          <p:cNvSpPr txBox="1">
            <a:spLocks/>
          </p:cNvSpPr>
          <p:nvPr/>
        </p:nvSpPr>
        <p:spPr bwMode="gray">
          <a:xfrm>
            <a:off x="555923" y="3398678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SILVER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49561" y="2121672"/>
            <a:ext cx="34925" cy="1092200"/>
          </a:xfrm>
          <a:prstGeom prst="rect">
            <a:avLst/>
          </a:prstGeom>
          <a:solidFill>
            <a:srgbClr val="F27127"/>
          </a:solidFill>
          <a:ln>
            <a:solidFill>
              <a:srgbClr val="F271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49561" y="1265292"/>
            <a:ext cx="34925" cy="746125"/>
          </a:xfrm>
          <a:prstGeom prst="rect">
            <a:avLst/>
          </a:prstGeom>
          <a:solidFill>
            <a:srgbClr val="1F84C4"/>
          </a:solidFill>
          <a:ln>
            <a:solidFill>
              <a:srgbClr val="1F84C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Rectangle 61"/>
          <p:cNvSpPr/>
          <p:nvPr/>
        </p:nvSpPr>
        <p:spPr>
          <a:xfrm flipH="1">
            <a:off x="446386" y="3343116"/>
            <a:ext cx="31750" cy="1463675"/>
          </a:xfrm>
          <a:prstGeom prst="rect">
            <a:avLst/>
          </a:prstGeom>
          <a:solidFill>
            <a:srgbClr val="9EB2BC"/>
          </a:solidFill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88" name="Picture 62" descr="1000px-EMC_Corporation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05" y="1552580"/>
            <a:ext cx="663575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Picture 63" descr="2000px-IBM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979" y="1562105"/>
            <a:ext cx="5365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Picture 64" descr="2000px-Intel-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10" y="1498605"/>
            <a:ext cx="5175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3" name="Picture 68" descr="2000px-SAP_2011_logo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272" y="1514480"/>
            <a:ext cx="6064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6" name="Picture 72" descr="Hortonworks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15" y="2796564"/>
            <a:ext cx="7635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9" name="Picture 75" descr="799px-NTT_logo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147" y="2850732"/>
            <a:ext cx="71120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2" name="Picture 78" descr="swisscom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696" y="2850732"/>
            <a:ext cx="8413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3" name="Picture 79" descr="SAS_logo_horiz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39" y="2887130"/>
            <a:ext cx="429181" cy="17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6" name="Picture 82" descr="Ericsson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9" b="17180"/>
          <a:stretch>
            <a:fillRect/>
          </a:stretch>
        </p:blipFill>
        <p:spPr bwMode="auto">
          <a:xfrm>
            <a:off x="6880663" y="2349468"/>
            <a:ext cx="102235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8" name="Picture 84" descr="1000px-Vmware.svg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94" y="1593855"/>
            <a:ext cx="928687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2" name="Picture 88" descr="docker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949" y="4007359"/>
            <a:ext cx="80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3" name="Picture 89" descr="redislabs-typefa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92" y="4476880"/>
            <a:ext cx="6350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4" name="Picture 90" descr="logo_tcm100-871390.gi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233" y="3913697"/>
            <a:ext cx="6032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7" name="Picture 93" descr="logo_mimaco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393" y="4473804"/>
            <a:ext cx="488560" cy="14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0" name="Picture 96" descr="10152636-mendix-logo.jp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655" y="4459417"/>
            <a:ext cx="7016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1" name="Picture 97" descr="thumbnailimage.img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60"/>
          <a:stretch>
            <a:fillRect/>
          </a:stretch>
        </p:blipFill>
        <p:spPr bwMode="auto">
          <a:xfrm>
            <a:off x="8103440" y="4487992"/>
            <a:ext cx="682625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3" name="Picture 99" descr="Altoros_Logo1(1)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50" y="3587296"/>
            <a:ext cx="6858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6" name="Picture 102" descr="cc13-can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997" y="4013618"/>
            <a:ext cx="671068" cy="26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33146" y="2790153"/>
            <a:ext cx="370394" cy="370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43664" y="2888177"/>
            <a:ext cx="734479" cy="228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3769" y="4012120"/>
            <a:ext cx="591101" cy="1809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/>
          <a:srcRect l="10726" r="6919" b="18373"/>
          <a:stretch/>
        </p:blipFill>
        <p:spPr>
          <a:xfrm>
            <a:off x="3541655" y="3950663"/>
            <a:ext cx="446717" cy="3038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541655" y="3577133"/>
            <a:ext cx="523031" cy="1917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71814" y="4396224"/>
            <a:ext cx="367132" cy="297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64450" y="4035672"/>
            <a:ext cx="591080" cy="1890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48520" y="3517573"/>
            <a:ext cx="854963" cy="3108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65299" y="3591595"/>
            <a:ext cx="820766" cy="1628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214290" y="1492114"/>
            <a:ext cx="843553" cy="3542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70727" y="2276254"/>
            <a:ext cx="338326" cy="3383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58323" y="2361242"/>
            <a:ext cx="1055602" cy="2533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57331" y="2897486"/>
            <a:ext cx="692125" cy="1557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481295" y="2367949"/>
            <a:ext cx="1233191" cy="2466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24363" y="4025175"/>
            <a:ext cx="694944" cy="1548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293769" y="4418763"/>
            <a:ext cx="530774" cy="2527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537724" y="4376893"/>
            <a:ext cx="365759" cy="336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145985" y="4042255"/>
            <a:ext cx="640080" cy="120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538349" y="1454266"/>
            <a:ext cx="1041827" cy="4299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65800" y="2327486"/>
            <a:ext cx="717736" cy="2870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293769" y="3584273"/>
            <a:ext cx="739574" cy="1774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492321" y="3954940"/>
            <a:ext cx="462705" cy="2953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24363" y="4454677"/>
            <a:ext cx="631146" cy="1809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864450" y="4490837"/>
            <a:ext cx="1517904" cy="108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763597" y="3542628"/>
            <a:ext cx="630936" cy="260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991082" y="2234060"/>
            <a:ext cx="1005840" cy="339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242984" y="3608923"/>
            <a:ext cx="713232" cy="1630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199305" y="3635986"/>
            <a:ext cx="996696" cy="996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991313" y="2280330"/>
            <a:ext cx="643299" cy="361856"/>
          </a:xfrm>
          <a:prstGeom prst="rect">
            <a:avLst/>
          </a:prstGeom>
        </p:spPr>
      </p:pic>
      <p:sp>
        <p:nvSpPr>
          <p:cNvPr id="63" name="Shape 165"/>
          <p:cNvSpPr txBox="1">
            <a:spLocks noGrp="1"/>
          </p:cNvSpPr>
          <p:nvPr>
            <p:ph type="title"/>
          </p:nvPr>
        </p:nvSpPr>
        <p:spPr>
          <a:xfrm>
            <a:off x="275128" y="186895"/>
            <a:ext cx="87774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SzPct val="25000"/>
              <a:buFont typeface="Arial"/>
              <a:buNone/>
            </a:pPr>
            <a:r>
              <a:rPr lang="en-US" b="0" dirty="0">
                <a:solidFill>
                  <a:schemeClr val="accent2"/>
                </a:solidFill>
                <a:latin typeface="+mj-lt"/>
              </a:rPr>
              <a:t>Pivotal </a:t>
            </a:r>
            <a:r>
              <a:rPr lang="en-US" b="0" dirty="0" smtClean="0">
                <a:solidFill>
                  <a:schemeClr val="accent2"/>
                </a:solidFill>
                <a:latin typeface="+mj-lt"/>
              </a:rPr>
              <a:t>Cloud Foundry</a:t>
            </a:r>
            <a:endParaRPr lang="en-US" b="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31838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rgbClr val="00AE9E"/>
                </a:solidFill>
                <a:ea typeface="Arial"/>
                <a:cs typeface="Arial"/>
              </a:rPr>
              <a:t>CF </a:t>
            </a:r>
            <a:r>
              <a:rPr lang="en-US" sz="3200" dirty="0">
                <a:solidFill>
                  <a:srgbClr val="00AE9E"/>
                </a:solidFill>
                <a:ea typeface="Arial"/>
                <a:cs typeface="Arial"/>
                <a:sym typeface="Arial"/>
              </a:rPr>
              <a:t>Open</a:t>
            </a:r>
            <a:r>
              <a:rPr lang="en-US" sz="3200" dirty="0">
                <a:solidFill>
                  <a:srgbClr val="00AE9E"/>
                </a:solidFill>
                <a:ea typeface="Arial"/>
                <a:cs typeface="Arial"/>
              </a:rPr>
              <a:t> source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16857" y="3340327"/>
            <a:ext cx="4148666" cy="1131108"/>
          </a:xfrm>
        </p:spPr>
        <p:txBody>
          <a:bodyPr/>
          <a:lstStyle/>
          <a:p>
            <a:pPr lvl="0"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53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corporations are contributing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members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lvl="0"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158 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meetups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 in 49 countries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21K members with ~5K joining last month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8517"/>
          <a:stretch/>
        </p:blipFill>
        <p:spPr>
          <a:xfrm>
            <a:off x="701527" y="1250270"/>
            <a:ext cx="3507619" cy="18500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59" y="1309101"/>
            <a:ext cx="4015617" cy="1003133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" t="7074" r="3336" b="24776"/>
          <a:stretch/>
        </p:blipFill>
        <p:spPr bwMode="auto">
          <a:xfrm>
            <a:off x="4680860" y="2402072"/>
            <a:ext cx="4015619" cy="668394"/>
          </a:xfrm>
          <a:prstGeom prst="rect">
            <a:avLst/>
          </a:prstGeom>
          <a:noFill/>
          <a:ln>
            <a:solidFill>
              <a:srgbClr val="B8B8B8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73341" y="2408998"/>
            <a:ext cx="73627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Submitters</a:t>
            </a:r>
            <a:endParaRPr lang="en-US" sz="1000" dirty="0" smtClean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2501" y="1363969"/>
            <a:ext cx="639906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Commits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gray">
          <a:xfrm>
            <a:off x="4639076" y="3359679"/>
            <a:ext cx="4062418" cy="11117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8938" indent="-287338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rgbClr val="D9D9D9"/>
                </a:solidFill>
              </a:rPr>
              <a:t>~2200 developers, ~650 Code Submitters, ~400 of them in last year 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rgbClr val="D9D9D9"/>
                </a:solidFill>
              </a:rPr>
              <a:t>65K commits with ~30K of those in the last year</a:t>
            </a:r>
          </a:p>
          <a:p>
            <a:pPr>
              <a:spcBef>
                <a:spcPts val="600"/>
              </a:spcBef>
            </a:pPr>
            <a:endParaRPr lang="en-US" sz="1400" dirty="0">
              <a:solidFill>
                <a:srgbClr val="D9D9D9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787" y="2939178"/>
            <a:ext cx="3520047" cy="1369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6625" y="4701085"/>
            <a:ext cx="3773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Source: </a:t>
            </a:r>
            <a:r>
              <a:rPr lang="en-US" sz="1100" dirty="0">
                <a:solidFill>
                  <a:schemeClr val="bg2"/>
                </a:solidFill>
                <a:hlinkClick r:id="rId7"/>
              </a:rPr>
              <a:t>http://cloud-foundry.meetup.com</a:t>
            </a:r>
            <a:r>
              <a:rPr lang="en-US" sz="1100" dirty="0" smtClean="0">
                <a:solidFill>
                  <a:schemeClr val="bg2"/>
                </a:solidFill>
                <a:hlinkClick r:id="rId7"/>
              </a:rPr>
              <a:t>/</a:t>
            </a:r>
            <a:r>
              <a:rPr lang="en-US" sz="1100" dirty="0" smtClean="0">
                <a:solidFill>
                  <a:schemeClr val="bg2"/>
                </a:solidFill>
              </a:rPr>
              <a:t> on Jun 12 2015</a:t>
            </a:r>
          </a:p>
        </p:txBody>
      </p:sp>
    </p:spTree>
    <p:extLst>
      <p:ext uri="{BB962C8B-B14F-4D97-AF65-F5344CB8AC3E}">
        <p14:creationId xmlns:p14="http://schemas.microsoft.com/office/powerpoint/2010/main" val="27538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5151" y="1045446"/>
            <a:ext cx="9144000" cy="3963540"/>
          </a:xfrm>
          <a:prstGeom prst="rect">
            <a:avLst/>
          </a:prstGeom>
          <a:gradFill flip="none" rotWithShape="1">
            <a:gsLst>
              <a:gs pos="0">
                <a:srgbClr val="2C363A">
                  <a:alpha val="55000"/>
                </a:srgbClr>
              </a:gs>
              <a:gs pos="39000">
                <a:schemeClr val="bg2">
                  <a:alpha val="0"/>
                </a:schemeClr>
              </a:gs>
            </a:gsLst>
            <a:lin ang="45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b="0" dirty="0">
                <a:solidFill>
                  <a:schemeClr val="accent2"/>
                </a:solidFill>
              </a:rPr>
              <a:t>Pivotal Cloud Foundry C</a:t>
            </a:r>
            <a:r>
              <a:rPr lang="en-US" sz="2800" b="0" dirty="0" smtClean="0">
                <a:solidFill>
                  <a:schemeClr val="accent2"/>
                </a:solidFill>
              </a:rPr>
              <a:t>ommercialization </a:t>
            </a:r>
            <a:r>
              <a:rPr lang="en-US" sz="2800" b="0" dirty="0">
                <a:solidFill>
                  <a:schemeClr val="accent2"/>
                </a:solidFill>
              </a:rPr>
              <a:t>M</a:t>
            </a:r>
            <a:r>
              <a:rPr lang="en-US" sz="2800" b="0" dirty="0" smtClean="0">
                <a:solidFill>
                  <a:schemeClr val="accent2"/>
                </a:solidFill>
              </a:rPr>
              <a:t>odel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66713" y="1605421"/>
            <a:ext cx="4903112" cy="3382961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solidFill>
                  <a:srgbClr val="D9D9D9"/>
                </a:solidFill>
              </a:rPr>
              <a:t>Open source software provides the basis for the platform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000" dirty="0" smtClean="0">
              <a:solidFill>
                <a:srgbClr val="D9D9D9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 smtClean="0">
                <a:solidFill>
                  <a:srgbClr val="D9D9D9"/>
                </a:solidFill>
              </a:rPr>
              <a:t>Commercial distribution provides value add features, enterprise services, support, docs, certs etc.</a:t>
            </a:r>
          </a:p>
          <a:p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4161081" y="1798808"/>
            <a:ext cx="3748085" cy="2906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1800" dirty="0">
              <a:solidFill>
                <a:srgbClr val="4D4D4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68" y="1016271"/>
            <a:ext cx="3955532" cy="38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4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B r e a k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86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250"/>
          <p:cNvPicPr preferRelativeResize="0"/>
          <p:nvPr/>
        </p:nvPicPr>
        <p:blipFill rotWithShape="1">
          <a:blip r:embed="rId3">
            <a:alphaModFix/>
          </a:blip>
          <a:srcRect t="14965" b="3749"/>
          <a:stretch/>
        </p:blipFill>
        <p:spPr>
          <a:xfrm>
            <a:off x="-7020" y="0"/>
            <a:ext cx="9158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251"/>
          <p:cNvSpPr/>
          <p:nvPr/>
        </p:nvSpPr>
        <p:spPr>
          <a:xfrm>
            <a:off x="-7019" y="0"/>
            <a:ext cx="9158040" cy="5143500"/>
          </a:xfrm>
          <a:prstGeom prst="rect">
            <a:avLst/>
          </a:prstGeom>
          <a:solidFill>
            <a:srgbClr val="182730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455" y="1498520"/>
            <a:ext cx="789709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>
              <a:spcAft>
                <a:spcPts val="600"/>
              </a:spcAft>
            </a:pPr>
            <a:r>
              <a:rPr lang="en-US" sz="3600" b="1" kern="0" dirty="0" smtClean="0">
                <a:solidFill>
                  <a:srgbClr val="00AE9E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 BELIEVE</a:t>
            </a:r>
            <a:endParaRPr lang="en-US" sz="2300" kern="0" dirty="0" smtClean="0">
              <a:solidFill>
                <a:srgbClr val="00AE9E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455" y="2121387"/>
            <a:ext cx="7897090" cy="8002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b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4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 dirty="0" smtClean="0">
                <a:solidFill>
                  <a:srgbClr val="00AE9E"/>
                </a:solidFill>
                <a:sym typeface="Arial"/>
              </a:rPr>
              <a:t>Agenda</a:t>
            </a:r>
            <a:endParaRPr lang="en-US" sz="4000" dirty="0">
              <a:solidFill>
                <a:srgbClr val="00AE9E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4294967295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</p:spPr>
        <p:txBody>
          <a:bodyPr/>
          <a:lstStyle/>
          <a:p>
            <a:pPr marL="0" lvl="0" indent="0">
              <a:buClr>
                <a:srgbClr val="008774"/>
              </a:buClr>
              <a:buNone/>
            </a:pPr>
            <a:endParaRPr lang="en-US" sz="2800" dirty="0" smtClean="0">
              <a:sym typeface="Arial"/>
            </a:endParaRP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Changing Development Models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Cloud Native Application Platforms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Pivotal Cloud Foundry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endParaRPr lang="en-US" sz="280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6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5419583" y="1940083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Now</a:t>
            </a:r>
            <a:endParaRPr lang="en-US" sz="6000" kern="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5468" y="1928945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Then</a:t>
            </a:r>
            <a:endParaRPr lang="en-US" sz="6000" kern="0" dirty="0">
              <a:solidFill>
                <a:srgbClr val="008774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9" y="-5849"/>
            <a:ext cx="4483579" cy="5135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10" y="-23002"/>
            <a:ext cx="4665406" cy="51516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18" y="-24215"/>
            <a:ext cx="9158633" cy="520836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857349" y="120115"/>
            <a:ext cx="4237426" cy="4823104"/>
            <a:chOff x="5136783" y="360174"/>
            <a:chExt cx="3713281" cy="4280210"/>
          </a:xfrm>
        </p:grpSpPr>
        <p:grpSp>
          <p:nvGrpSpPr>
            <p:cNvPr id="19" name="Group 18"/>
            <p:cNvGrpSpPr/>
            <p:nvPr/>
          </p:nvGrpSpPr>
          <p:grpSpPr>
            <a:xfrm>
              <a:off x="5207978" y="1047764"/>
              <a:ext cx="3592620" cy="3592620"/>
              <a:chOff x="1993900" y="0"/>
              <a:chExt cx="5143500" cy="51435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3900" y="0"/>
                <a:ext cx="5143500" cy="51435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7"/>
              <a:srcRect b="21386"/>
              <a:stretch/>
            </p:blipFill>
            <p:spPr>
              <a:xfrm>
                <a:off x="2187877" y="690385"/>
                <a:ext cx="4787354" cy="2621384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5136783" y="360174"/>
              <a:ext cx="3713281" cy="1015626"/>
            </a:xfrm>
            <a:prstGeom prst="rect">
              <a:avLst/>
            </a:prstGeom>
            <a:noFill/>
          </p:spPr>
          <p:txBody>
            <a:bodyPr wrap="square" lIns="91404" tIns="45702" rIns="91404" bIns="45702">
              <a:spAutoFit/>
            </a:bodyPr>
            <a:lstStyle/>
            <a:p>
              <a:pPr algn="ctr" defTabSz="914400">
                <a:defRPr/>
              </a:pPr>
              <a:r>
                <a:rPr lang="en-US" sz="2000" kern="0" dirty="0" smtClean="0">
                  <a:solidFill>
                    <a:schemeClr val="accent1"/>
                  </a:solidFill>
                  <a:ea typeface="Arial"/>
                  <a:cs typeface="Arial"/>
                  <a:sym typeface="Arial"/>
                  <a:rtl val="0"/>
                </a:rPr>
                <a:t>An idea in the morning, is running in production by evening</a:t>
              </a:r>
              <a:endParaRPr lang="en-US" sz="2000" kern="0" dirty="0">
                <a:solidFill>
                  <a:schemeClr val="accent1"/>
                </a:solidFill>
                <a:ea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63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2300"/>
          <p:cNvGraphicFramePr/>
          <p:nvPr>
            <p:extLst>
              <p:ext uri="{D42A27DB-BD31-4B8C-83A1-F6EECF244321}">
                <p14:modId xmlns:p14="http://schemas.microsoft.com/office/powerpoint/2010/main" val="3585612351"/>
              </p:ext>
            </p:extLst>
          </p:nvPr>
        </p:nvGraphicFramePr>
        <p:xfrm>
          <a:off x="1576792" y="1457079"/>
          <a:ext cx="7134278" cy="307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Shape 2301"/>
          <p:cNvSpPr/>
          <p:nvPr/>
        </p:nvSpPr>
        <p:spPr>
          <a:xfrm>
            <a:off x="3189888" y="4909543"/>
            <a:ext cx="2667397" cy="146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2400"/>
            </a:lvl1pPr>
          </a:lstStyle>
          <a:p>
            <a:pPr algn="ctr" defTabSz="309499">
              <a:defRPr sz="1800"/>
            </a:pPr>
            <a:r>
              <a:rPr sz="700" kern="0" dirty="0">
                <a:solidFill>
                  <a:srgbClr val="D9D9D9"/>
                </a:solidFill>
                <a:latin typeface="Arial"/>
                <a:ea typeface="Helvetica Light"/>
                <a:cs typeface="Arial"/>
                <a:sym typeface="Helvetica Light"/>
                <a:rtl val="0"/>
              </a:rPr>
              <a:t>Sources: “Electric Cloud LinkedIn Survey to software developers”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90975" y="1744101"/>
            <a:ext cx="1928466" cy="1522273"/>
            <a:chOff x="607174" y="1893682"/>
            <a:chExt cx="2408836" cy="1901463"/>
          </a:xfrm>
        </p:grpSpPr>
        <p:sp>
          <p:nvSpPr>
            <p:cNvPr id="33" name="TextBox 32"/>
            <p:cNvSpPr txBox="1"/>
            <p:nvPr/>
          </p:nvSpPr>
          <p:spPr>
            <a:xfrm>
              <a:off x="607174" y="2652410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Administrative tasks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7174" y="189368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Design and Coding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7174" y="2264115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Brainstorming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7174" y="345557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Waiting for Test/Build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7174" y="3043474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Managing Environments 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75975" y="3722658"/>
            <a:ext cx="291079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rPr>
              <a:t>Average Hours/Week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latin typeface="Arial"/>
              <a:ea typeface="+mn-ea"/>
              <a:cs typeface="Arial"/>
              <a:sym typeface="Helvetica Light"/>
            </a:endParaRPr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xfrm>
            <a:off x="113722" y="149918"/>
            <a:ext cx="6433128" cy="976107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Developers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pend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too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Much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ime </a:t>
            </a:r>
            <a:r>
              <a:rPr lang="en-US" dirty="0">
                <a:solidFill>
                  <a:srgbClr val="00AE9E"/>
                </a:solidFill>
              </a:rPr>
              <a:t>NOT </a:t>
            </a:r>
            <a:r>
              <a:rPr lang="en-US" dirty="0" smtClean="0">
                <a:solidFill>
                  <a:srgbClr val="00AE9E"/>
                </a:solidFill>
              </a:rPr>
              <a:t>Writing </a:t>
            </a:r>
            <a:r>
              <a:rPr lang="en-US" dirty="0">
                <a:solidFill>
                  <a:srgbClr val="00AE9E"/>
                </a:solidFill>
              </a:rPr>
              <a:t>S</a:t>
            </a:r>
            <a:r>
              <a:rPr lang="en-US" dirty="0" smtClean="0">
                <a:solidFill>
                  <a:srgbClr val="00AE9E"/>
                </a:solidFill>
              </a:rPr>
              <a:t>oftware</a:t>
            </a:r>
            <a:endParaRPr lang="en-US" dirty="0">
              <a:solidFill>
                <a:srgbClr val="00AE9E"/>
              </a:solidFill>
              <a:latin typeface="Georgia"/>
              <a:cs typeface="Georgia"/>
            </a:endParaRPr>
          </a:p>
        </p:txBody>
      </p:sp>
      <p:sp>
        <p:nvSpPr>
          <p:cNvPr id="4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t>6</a:t>
            </a:fld>
            <a:endParaRPr lang="en-US"/>
          </a:p>
        </p:txBody>
      </p:sp>
      <p:sp>
        <p:nvSpPr>
          <p:cNvPr id="13" name="Shape 2308"/>
          <p:cNvSpPr/>
          <p:nvPr/>
        </p:nvSpPr>
        <p:spPr>
          <a:xfrm>
            <a:off x="1248938" y="2310895"/>
            <a:ext cx="6160720" cy="1037628"/>
          </a:xfrm>
          <a:prstGeom prst="rect">
            <a:avLst/>
          </a:prstGeom>
          <a:ln w="38100">
            <a:solidFill>
              <a:schemeClr val="accent6">
                <a:alpha val="78000"/>
              </a:schemeClr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algn="ctr" defTabSz="309499">
              <a:defRPr sz="3200"/>
            </a:pPr>
            <a:endParaRPr sz="1200" kern="0" dirty="0">
              <a:solidFill>
                <a:sysClr val="windowText" lastClr="000000"/>
              </a:solidFill>
              <a:latin typeface="Helvetica Light"/>
              <a:ea typeface="Helvetica Light"/>
              <a:cs typeface="Helvetica Light"/>
              <a:sym typeface="Helvetica Light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256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Developer </a:t>
            </a:r>
            <a:r>
              <a:rPr lang="en-US" dirty="0" smtClean="0">
                <a:solidFill>
                  <a:srgbClr val="00AE9E"/>
                </a:solidFill>
              </a:rPr>
              <a:t>DREAM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Haiku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09217" y="2434192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cs typeface="Arial"/>
              </a:rPr>
              <a:t> Run it in the Cloud for me,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69740" y="3240686"/>
            <a:ext cx="31223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85F"/>
                </a:solidFill>
                <a:cs typeface="Arial"/>
              </a:rPr>
              <a:t> I do not care how   </a:t>
            </a:r>
            <a:endParaRPr lang="en-US" sz="2400" dirty="0">
              <a:solidFill>
                <a:srgbClr val="FFC85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36682" y="1601293"/>
            <a:ext cx="3830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cs typeface="Arial"/>
              </a:rPr>
              <a:t>Here is my source code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cs typeface="Arial"/>
              </a:rPr>
              <a:t>,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065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IT Operator </a:t>
            </a:r>
            <a:r>
              <a:rPr lang="en-US" dirty="0" smtClean="0">
                <a:solidFill>
                  <a:srgbClr val="00AE9E"/>
                </a:solidFill>
              </a:rPr>
              <a:t>REALITY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82938" y="2162416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That's only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Day One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94200" y="3062475"/>
            <a:ext cx="6446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85F"/>
                </a:solidFill>
                <a:cs typeface="Arial"/>
              </a:rPr>
              <a:t>You have to deploy again </a:t>
            </a:r>
            <a:r>
              <a:rPr lang="en-US" sz="2400" dirty="0" smtClean="0">
                <a:solidFill>
                  <a:srgbClr val="FFC85F"/>
                </a:solidFill>
                <a:cs typeface="Arial"/>
              </a:rPr>
              <a:t>and again and again</a:t>
            </a:r>
            <a:endParaRPr lang="en-US" sz="2400" dirty="0">
              <a:solidFill>
                <a:srgbClr val="FFC85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70744" y="1276833"/>
            <a:ext cx="56631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D9D9D9"/>
                </a:solidFill>
              </a:rPr>
              <a:t>It's </a:t>
            </a:r>
            <a:r>
              <a:rPr lang="en-US" sz="2400" dirty="0">
                <a:solidFill>
                  <a:srgbClr val="D9D9D9"/>
                </a:solidFill>
              </a:rPr>
              <a:t>not enough just to deploy </a:t>
            </a:r>
            <a:r>
              <a:rPr lang="en-US" sz="2400" dirty="0" smtClean="0">
                <a:solidFill>
                  <a:srgbClr val="D9D9D9"/>
                </a:solidFill>
              </a:rPr>
              <a:t>something </a:t>
            </a:r>
            <a:endParaRPr lang="en-US" sz="2400" dirty="0">
              <a:solidFill>
                <a:srgbClr val="D9D9D9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691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60521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6" name="Oval 5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97459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9" name="Oval 8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34397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12" name="Oval 11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8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71335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15" name="Oval 14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66977" y="1249482"/>
            <a:ext cx="789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VMs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25519" y="1249482"/>
            <a:ext cx="1032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Network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06588" y="1249482"/>
            <a:ext cx="1335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Software Install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28329" y="1249482"/>
            <a:ext cx="1054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Database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06219" y="1249482"/>
            <a:ext cx="1795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Random Network Troubleshooting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3341" y="3850102"/>
            <a:ext cx="1452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Random Middleware/OS Troubleshooting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369969" y="3849467"/>
            <a:ext cx="1073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Develop 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App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19988" y="3849467"/>
            <a:ext cx="13529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User Acceptance Testing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03048" y="3849466"/>
            <a:ext cx="1401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QA/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Production</a:t>
            </a:r>
            <a:b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</a:b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Deploy Pipeline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10841" y="3843497"/>
            <a:ext cx="1199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Scale Up/Down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674698" y="3195067"/>
            <a:ext cx="12878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Nearly </a:t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6 months </a:t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later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123583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29" name="Oval 28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123583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2" name="Oval 31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41890" y="729102"/>
              <a:ext cx="568171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11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560521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5" name="Oval 34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40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86804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8" name="Oval 37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34397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41" name="Oval 40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60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871335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44" name="Oval 43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2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123583" y="2034489"/>
            <a:ext cx="6410373" cy="1510713"/>
            <a:chOff x="962146" y="1843989"/>
            <a:chExt cx="6410373" cy="1510713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624767" y="1859178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Elbow Connector 47"/>
            <p:cNvCxnSpPr>
              <a:stCxn id="15" idx="6"/>
              <a:endCxn id="32" idx="2"/>
            </p:cNvCxnSpPr>
            <p:nvPr/>
          </p:nvCxnSpPr>
          <p:spPr>
            <a:xfrm flipH="1">
              <a:off x="962146" y="1843990"/>
              <a:ext cx="6410373" cy="1510712"/>
            </a:xfrm>
            <a:prstGeom prst="bentConnector5">
              <a:avLst>
                <a:gd name="adj1" fmla="val -3566"/>
                <a:gd name="adj2" fmla="val 50000"/>
                <a:gd name="adj3" fmla="val 103566"/>
              </a:avLst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61705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498643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5935581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1624767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3061705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4498643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935581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57" name="Rectangle 56"/>
          <p:cNvSpPr/>
          <p:nvPr/>
        </p:nvSpPr>
        <p:spPr>
          <a:xfrm>
            <a:off x="330495" y="1835480"/>
            <a:ext cx="84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rgbClr val="D9D9D9"/>
                </a:solidFill>
                <a:latin typeface="Arial"/>
                <a:cs typeface="Arial"/>
                <a:sym typeface="Helvetica Light"/>
              </a:rPr>
              <a:t>DAYS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8078" y="160819"/>
            <a:ext cx="8706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ea typeface="+mj-ea"/>
                <a:cs typeface="Arial"/>
              </a:rPr>
              <a:t>IT Ops Spends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T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ime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B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uilding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S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nowflakes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0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  <a:fontScheme name="White">
    <a:majorFont>
      <a:latin typeface="Helvetica Light"/>
      <a:ea typeface="Helvetica Light"/>
      <a:cs typeface="Helvetica Light"/>
    </a:majorFont>
    <a:minorFont>
      <a:latin typeface="Helvetica Light"/>
      <a:ea typeface="Helvetica Light"/>
      <a:cs typeface="Helvetica Light"/>
    </a:minorFont>
  </a:fontScheme>
  <a:fmtScheme name="Whit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50800" dist="127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30781</TotalTime>
  <Words>1370</Words>
  <Application>Microsoft Macintosh PowerPoint</Application>
  <PresentationFormat>On-screen Show (16:9)</PresentationFormat>
  <Paragraphs>284</Paragraphs>
  <Slides>24</Slides>
  <Notes>24</Notes>
  <HiddenSlides>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Pivotal Main</vt:lpstr>
      <vt:lpstr>1_Pivotal Main</vt:lpstr>
      <vt:lpstr>PowerPoint Presentation</vt:lpstr>
      <vt:lpstr>PowerPoint Presentation</vt:lpstr>
      <vt:lpstr>PowerPoint Presentation</vt:lpstr>
      <vt:lpstr>Agenda</vt:lpstr>
      <vt:lpstr>PowerPoint Presentation</vt:lpstr>
      <vt:lpstr>Software Developers Spend too Much Time NOT Writing Software</vt:lpstr>
      <vt:lpstr>The Developer DREAM Haiku </vt:lpstr>
      <vt:lpstr>The IT Operator REALITY </vt:lpstr>
      <vt:lpstr>PowerPoint Presentation</vt:lpstr>
      <vt:lpstr>Software is changing INDUSTRIES</vt:lpstr>
      <vt:lpstr>The enterprise REVOLUTION</vt:lpstr>
      <vt:lpstr>The enterprise REVOLUTION</vt:lpstr>
      <vt:lpstr>Software is CHANGING</vt:lpstr>
      <vt:lpstr>PowerPoint Presentation</vt:lpstr>
      <vt:lpstr>It Takes a Platform</vt:lpstr>
      <vt:lpstr>Cloud Native Application Platforms</vt:lpstr>
      <vt:lpstr>PowerPoint Presentation</vt:lpstr>
      <vt:lpstr>What Just Happened</vt:lpstr>
      <vt:lpstr>Full Stack Ticket Elimination</vt:lpstr>
      <vt:lpstr>Pivotal Cloud Foundry at a Glance</vt:lpstr>
      <vt:lpstr>Pivotal Cloud Foundry</vt:lpstr>
      <vt:lpstr>CF Open source momentum</vt:lpstr>
      <vt:lpstr>Pivotal Cloud Foundry Commercialization Model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 Lee</dc:creator>
  <cp:lastModifiedBy>user</cp:lastModifiedBy>
  <cp:revision>1056</cp:revision>
  <cp:lastPrinted>2015-08-14T15:58:30Z</cp:lastPrinted>
  <dcterms:created xsi:type="dcterms:W3CDTF">2015-05-27T14:59:12Z</dcterms:created>
  <dcterms:modified xsi:type="dcterms:W3CDTF">2017-05-11T03:35:35Z</dcterms:modified>
</cp:coreProperties>
</file>